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handoutMasterIdLst>
    <p:handoutMasterId r:id="rId25"/>
  </p:handoutMasterIdLst>
  <p:sldIdLst>
    <p:sldId id="256" r:id="rId2"/>
    <p:sldId id="266" r:id="rId3"/>
    <p:sldId id="257" r:id="rId4"/>
    <p:sldId id="276" r:id="rId5"/>
    <p:sldId id="283" r:id="rId6"/>
    <p:sldId id="261" r:id="rId7"/>
    <p:sldId id="265" r:id="rId8"/>
    <p:sldId id="284" r:id="rId9"/>
    <p:sldId id="259" r:id="rId10"/>
    <p:sldId id="267" r:id="rId11"/>
    <p:sldId id="264" r:id="rId12"/>
    <p:sldId id="268" r:id="rId13"/>
    <p:sldId id="279" r:id="rId14"/>
    <p:sldId id="277" r:id="rId15"/>
    <p:sldId id="269" r:id="rId16"/>
    <p:sldId id="271" r:id="rId17"/>
    <p:sldId id="272" r:id="rId18"/>
    <p:sldId id="274" r:id="rId19"/>
    <p:sldId id="273" r:id="rId20"/>
    <p:sldId id="280" r:id="rId21"/>
    <p:sldId id="282" r:id="rId22"/>
    <p:sldId id="275" r:id="rId2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33CC"/>
    <a:srgbClr val="00FF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370" autoAdjust="0"/>
  </p:normalViewPr>
  <p:slideViewPr>
    <p:cSldViewPr>
      <p:cViewPr varScale="1">
        <p:scale>
          <a:sx n="103" d="100"/>
          <a:sy n="103" d="100"/>
        </p:scale>
        <p:origin x="546"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794785513474022E-2"/>
          <c:y val="0.16276810464628935"/>
          <c:w val="0.9247640092720395"/>
          <c:h val="0.70972731818148393"/>
        </c:manualLayout>
      </c:layout>
      <c:barChart>
        <c:barDir val="col"/>
        <c:grouping val="clustered"/>
        <c:varyColors val="0"/>
        <c:ser>
          <c:idx val="0"/>
          <c:order val="0"/>
          <c:tx>
            <c:strRef>
              <c:f>Sheet1!$B$1</c:f>
              <c:strCache>
                <c:ptCount val="1"/>
                <c:pt idx="0">
                  <c:v>セルフメディケーション税制（≒治療のために購入したOTCの医薬品※）</c:v>
                </c:pt>
              </c:strCache>
            </c:strRef>
          </c:tx>
          <c:spPr>
            <a:ln>
              <a:solidFill>
                <a:schemeClr val="bg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ケース 1</c:v>
                </c:pt>
                <c:pt idx="1">
                  <c:v>ケース 2</c:v>
                </c:pt>
                <c:pt idx="2">
                  <c:v>ケース 3</c:v>
                </c:pt>
                <c:pt idx="3">
                  <c:v>ケース 4</c:v>
                </c:pt>
              </c:strCache>
            </c:strRef>
          </c:cat>
          <c:val>
            <c:numRef>
              <c:f>Sheet1!$B$2:$B$5</c:f>
              <c:numCache>
                <c:formatCode>General</c:formatCode>
                <c:ptCount val="4"/>
                <c:pt idx="0">
                  <c:v>1</c:v>
                </c:pt>
                <c:pt idx="1">
                  <c:v>3</c:v>
                </c:pt>
                <c:pt idx="2">
                  <c:v>5</c:v>
                </c:pt>
                <c:pt idx="3">
                  <c:v>7</c:v>
                </c:pt>
              </c:numCache>
            </c:numRef>
          </c:val>
          <c:extLst>
            <c:ext xmlns:c16="http://schemas.microsoft.com/office/drawing/2014/chart" uri="{C3380CC4-5D6E-409C-BE32-E72D297353CC}">
              <c16:uniqueId val="{00000000-D30D-4787-A354-A872BE423A35}"/>
            </c:ext>
          </c:extLst>
        </c:ser>
        <c:ser>
          <c:idx val="1"/>
          <c:order val="1"/>
          <c:tx>
            <c:strRef>
              <c:f>Sheet1!$C$1</c:f>
              <c:strCache>
                <c:ptCount val="1"/>
                <c:pt idx="0">
                  <c:v>医療機関に自己負担で支払った医療費</c:v>
                </c:pt>
              </c:strCache>
            </c:strRef>
          </c:tx>
          <c:spPr>
            <a:solidFill>
              <a:schemeClr val="accent3">
                <a:lumMod val="75000"/>
              </a:schemeClr>
            </a:solidFill>
            <a:ln>
              <a:solidFill>
                <a:schemeClr val="bg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ケース 1</c:v>
                </c:pt>
                <c:pt idx="1">
                  <c:v>ケース 2</c:v>
                </c:pt>
                <c:pt idx="2">
                  <c:v>ケース 3</c:v>
                </c:pt>
                <c:pt idx="3">
                  <c:v>ケース 4</c:v>
                </c:pt>
              </c:strCache>
            </c:strRef>
          </c:cat>
          <c:val>
            <c:numRef>
              <c:f>Sheet1!$C$2:$C$5</c:f>
              <c:numCache>
                <c:formatCode>General</c:formatCode>
                <c:ptCount val="4"/>
                <c:pt idx="0">
                  <c:v>4</c:v>
                </c:pt>
                <c:pt idx="1">
                  <c:v>2</c:v>
                </c:pt>
                <c:pt idx="2">
                  <c:v>10</c:v>
                </c:pt>
                <c:pt idx="3">
                  <c:v>8</c:v>
                </c:pt>
              </c:numCache>
            </c:numRef>
          </c:val>
          <c:extLst>
            <c:ext xmlns:c16="http://schemas.microsoft.com/office/drawing/2014/chart" uri="{C3380CC4-5D6E-409C-BE32-E72D297353CC}">
              <c16:uniqueId val="{00000001-D30D-4787-A354-A872BE423A35}"/>
            </c:ext>
          </c:extLst>
        </c:ser>
        <c:ser>
          <c:idx val="2"/>
          <c:order val="2"/>
          <c:tx>
            <c:strRef>
              <c:f>Sheet1!$D$1</c:f>
              <c:strCache>
                <c:ptCount val="1"/>
                <c:pt idx="0">
                  <c:v>従来の医療費控除(医療費＋OTC)</c:v>
                </c:pt>
              </c:strCache>
            </c:strRef>
          </c:tx>
          <c:spPr>
            <a:solidFill>
              <a:schemeClr val="accent6">
                <a:lumMod val="75000"/>
              </a:schemeClr>
            </a:solidFill>
            <a:ln>
              <a:solidFill>
                <a:schemeClr val="bg1"/>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ケース 1</c:v>
                </c:pt>
                <c:pt idx="1">
                  <c:v>ケース 2</c:v>
                </c:pt>
                <c:pt idx="2">
                  <c:v>ケース 3</c:v>
                </c:pt>
                <c:pt idx="3">
                  <c:v>ケース 4</c:v>
                </c:pt>
              </c:strCache>
            </c:strRef>
          </c:cat>
          <c:val>
            <c:numRef>
              <c:f>Sheet1!$D$2:$D$5</c:f>
              <c:numCache>
                <c:formatCode>General</c:formatCode>
                <c:ptCount val="4"/>
                <c:pt idx="0">
                  <c:v>5</c:v>
                </c:pt>
                <c:pt idx="1">
                  <c:v>5</c:v>
                </c:pt>
                <c:pt idx="2">
                  <c:v>15</c:v>
                </c:pt>
                <c:pt idx="3">
                  <c:v>15</c:v>
                </c:pt>
              </c:numCache>
            </c:numRef>
          </c:val>
          <c:extLst>
            <c:ext xmlns:c16="http://schemas.microsoft.com/office/drawing/2014/chart" uri="{C3380CC4-5D6E-409C-BE32-E72D297353CC}">
              <c16:uniqueId val="{00000002-D30D-4787-A354-A872BE423A35}"/>
            </c:ext>
          </c:extLst>
        </c:ser>
        <c:dLbls>
          <c:showLegendKey val="0"/>
          <c:showVal val="0"/>
          <c:showCatName val="0"/>
          <c:showSerName val="0"/>
          <c:showPercent val="0"/>
          <c:showBubbleSize val="0"/>
        </c:dLbls>
        <c:gapWidth val="150"/>
        <c:axId val="449777600"/>
        <c:axId val="449765448"/>
      </c:barChart>
      <c:catAx>
        <c:axId val="449777600"/>
        <c:scaling>
          <c:orientation val="minMax"/>
        </c:scaling>
        <c:delete val="0"/>
        <c:axPos val="b"/>
        <c:numFmt formatCode="General" sourceLinked="0"/>
        <c:majorTickMark val="out"/>
        <c:minorTickMark val="none"/>
        <c:tickLblPos val="nextTo"/>
        <c:txPr>
          <a:bodyPr anchor="b"/>
          <a:lstStyle/>
          <a:p>
            <a:pPr>
              <a:lnSpc>
                <a:spcPts val="1000"/>
              </a:lnSpc>
              <a:defRPr sz="1400"/>
            </a:pPr>
            <a:endParaRPr lang="ja-JP"/>
          </a:p>
        </c:txPr>
        <c:crossAx val="449765448"/>
        <c:crosses val="autoZero"/>
        <c:auto val="1"/>
        <c:lblAlgn val="ctr"/>
        <c:lblOffset val="100"/>
        <c:noMultiLvlLbl val="0"/>
      </c:catAx>
      <c:valAx>
        <c:axId val="449765448"/>
        <c:scaling>
          <c:orientation val="minMax"/>
          <c:max val="16"/>
          <c:min val="0"/>
        </c:scaling>
        <c:delete val="0"/>
        <c:axPos val="l"/>
        <c:numFmt formatCode="General" sourceLinked="1"/>
        <c:majorTickMark val="out"/>
        <c:minorTickMark val="none"/>
        <c:tickLblPos val="nextTo"/>
        <c:crossAx val="449777600"/>
        <c:crosses val="autoZero"/>
        <c:crossBetween val="between"/>
        <c:majorUnit val="5"/>
      </c:valAx>
    </c:plotArea>
    <c:legend>
      <c:legendPos val="t"/>
      <c:layout>
        <c:manualLayout>
          <c:xMode val="edge"/>
          <c:yMode val="edge"/>
          <c:x val="0.43019878676380585"/>
          <c:y val="0"/>
          <c:w val="0.56830655821669529"/>
          <c:h val="0.14818503172770789"/>
        </c:manualLayout>
      </c:layout>
      <c:overlay val="0"/>
      <c:txPr>
        <a:bodyPr/>
        <a:lstStyle/>
        <a:p>
          <a:pPr>
            <a:defRPr sz="1050"/>
          </a:pPr>
          <a:endParaRPr lang="ja-JP"/>
        </a:p>
      </c:txPr>
    </c:legend>
    <c:plotVisOnly val="1"/>
    <c:dispBlanksAs val="gap"/>
    <c:showDLblsOverMax val="0"/>
  </c:chart>
  <c:txPr>
    <a:bodyPr/>
    <a:lstStyle/>
    <a:p>
      <a:pPr>
        <a:defRPr sz="14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0.78185</cdr:y>
    </cdr:from>
    <cdr:to>
      <cdr:x>0.06539</cdr:x>
      <cdr:y>0.85257</cdr:y>
    </cdr:to>
    <cdr:sp macro="" textlink="">
      <cdr:nvSpPr>
        <cdr:cNvPr id="2" name="テキスト ボックス 1"/>
        <cdr:cNvSpPr txBox="1"/>
      </cdr:nvSpPr>
      <cdr:spPr>
        <a:xfrm xmlns:a="http://schemas.openxmlformats.org/drawingml/2006/main">
          <a:off x="0" y="3402646"/>
          <a:ext cx="555615" cy="307777"/>
        </a:xfrm>
        <a:prstGeom xmlns:a="http://schemas.openxmlformats.org/drawingml/2006/main" prst="rect">
          <a:avLst/>
        </a:prstGeom>
      </cdr:spPr>
      <cdr:txBody>
        <a:bodyPr xmlns:a="http://schemas.openxmlformats.org/drawingml/2006/main" vertOverflow="clip" wrap="square" rtlCol="0">
          <a:spAutoFit/>
        </a:bodyPr>
        <a:lstStyle xmlns:a="http://schemas.openxmlformats.org/drawingml/2006/main"/>
        <a:p xmlns:a="http://schemas.openxmlformats.org/drawingml/2006/main">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1.2</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cdr:txBody>
    </cdr:sp>
  </cdr:relSizeAnchor>
  <cdr:relSizeAnchor xmlns:cdr="http://schemas.openxmlformats.org/drawingml/2006/chartDrawing">
    <cdr:from>
      <cdr:x>0.63896</cdr:x>
      <cdr:y>0.20984</cdr:y>
    </cdr:from>
    <cdr:to>
      <cdr:x>0.65743</cdr:x>
      <cdr:y>0.42505</cdr:y>
    </cdr:to>
    <cdr:sp macro="" textlink="">
      <cdr:nvSpPr>
        <cdr:cNvPr id="3" name="左中かっこ 2"/>
        <cdr:cNvSpPr/>
      </cdr:nvSpPr>
      <cdr:spPr>
        <a:xfrm xmlns:a="http://schemas.openxmlformats.org/drawingml/2006/main">
          <a:off x="5429176" y="913234"/>
          <a:ext cx="156988" cy="936599"/>
        </a:xfrm>
        <a:prstGeom xmlns:a="http://schemas.openxmlformats.org/drawingml/2006/main" prst="leftBrace">
          <a:avLst>
            <a:gd name="adj1" fmla="val 11339"/>
            <a:gd name="adj2" fmla="val 50000"/>
          </a:avLst>
        </a:prstGeom>
        <a:ln xmlns:a="http://schemas.openxmlformats.org/drawingml/2006/main" w="19050">
          <a:solidFill>
            <a:schemeClr val="accent6">
              <a:lumMod val="7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0.30508</cdr:x>
      <cdr:y>0.74058</cdr:y>
    </cdr:from>
    <cdr:to>
      <cdr:x>0.32453</cdr:x>
      <cdr:y>0.8202</cdr:y>
    </cdr:to>
    <cdr:sp macro="" textlink="">
      <cdr:nvSpPr>
        <cdr:cNvPr id="5" name="左中かっこ 4"/>
        <cdr:cNvSpPr/>
      </cdr:nvSpPr>
      <cdr:spPr>
        <a:xfrm xmlns:a="http://schemas.openxmlformats.org/drawingml/2006/main">
          <a:off x="2592288" y="3223047"/>
          <a:ext cx="165201" cy="346471"/>
        </a:xfrm>
        <a:prstGeom xmlns:a="http://schemas.openxmlformats.org/drawingml/2006/main" prst="leftBrace">
          <a:avLst>
            <a:gd name="adj1" fmla="val 11339"/>
            <a:gd name="adj2" fmla="val 50000"/>
          </a:avLst>
        </a:prstGeom>
        <a:ln xmlns:a="http://schemas.openxmlformats.org/drawingml/2006/main" w="19050">
          <a:solidFill>
            <a:schemeClr val="tx2">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0.53323</cdr:x>
      <cdr:y>0.65577</cdr:y>
    </cdr:from>
    <cdr:to>
      <cdr:x>0.5557</cdr:x>
      <cdr:y>0.8202</cdr:y>
    </cdr:to>
    <cdr:sp macro="" textlink="">
      <cdr:nvSpPr>
        <cdr:cNvPr id="11" name="左中かっこ 10"/>
        <cdr:cNvSpPr/>
      </cdr:nvSpPr>
      <cdr:spPr>
        <a:xfrm xmlns:a="http://schemas.openxmlformats.org/drawingml/2006/main">
          <a:off x="4530809" y="2853953"/>
          <a:ext cx="190961" cy="715566"/>
        </a:xfrm>
        <a:prstGeom xmlns:a="http://schemas.openxmlformats.org/drawingml/2006/main" prst="leftBrace">
          <a:avLst>
            <a:gd name="adj1" fmla="val 11339"/>
            <a:gd name="adj2" fmla="val 50000"/>
          </a:avLst>
        </a:prstGeom>
        <a:ln xmlns:a="http://schemas.openxmlformats.org/drawingml/2006/main" w="19050">
          <a:solidFill>
            <a:schemeClr val="tx2">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0.871</cdr:x>
      <cdr:y>0.20984</cdr:y>
    </cdr:from>
    <cdr:to>
      <cdr:x>0.88948</cdr:x>
      <cdr:y>0.42505</cdr:y>
    </cdr:to>
    <cdr:sp macro="" textlink="">
      <cdr:nvSpPr>
        <cdr:cNvPr id="12" name="左中かっこ 11"/>
        <cdr:cNvSpPr/>
      </cdr:nvSpPr>
      <cdr:spPr>
        <a:xfrm xmlns:a="http://schemas.openxmlformats.org/drawingml/2006/main">
          <a:off x="7400851" y="913234"/>
          <a:ext cx="156988" cy="936599"/>
        </a:xfrm>
        <a:prstGeom xmlns:a="http://schemas.openxmlformats.org/drawingml/2006/main" prst="leftBrace">
          <a:avLst>
            <a:gd name="adj1" fmla="val 11339"/>
            <a:gd name="adj2" fmla="val 50000"/>
          </a:avLst>
        </a:prstGeom>
        <a:ln xmlns:a="http://schemas.openxmlformats.org/drawingml/2006/main" w="19050">
          <a:solidFill>
            <a:schemeClr val="accent6">
              <a:lumMod val="7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0.7649</cdr:x>
      <cdr:y>0.56604</cdr:y>
    </cdr:from>
    <cdr:to>
      <cdr:x>0.78859</cdr:x>
      <cdr:y>0.8202</cdr:y>
    </cdr:to>
    <cdr:sp macro="" textlink="">
      <cdr:nvSpPr>
        <cdr:cNvPr id="13" name="左中かっこ 12"/>
        <cdr:cNvSpPr/>
      </cdr:nvSpPr>
      <cdr:spPr>
        <a:xfrm xmlns:a="http://schemas.openxmlformats.org/drawingml/2006/main">
          <a:off x="6499309" y="2463428"/>
          <a:ext cx="201280" cy="1106091"/>
        </a:xfrm>
        <a:prstGeom xmlns:a="http://schemas.openxmlformats.org/drawingml/2006/main" prst="leftBrace">
          <a:avLst>
            <a:gd name="adj1" fmla="val 11339"/>
            <a:gd name="adj2" fmla="val 50000"/>
          </a:avLst>
        </a:prstGeom>
        <a:ln xmlns:a="http://schemas.openxmlformats.org/drawingml/2006/main" w="19050">
          <a:solidFill>
            <a:schemeClr val="tx2">
              <a:lumMod val="60000"/>
              <a:lumOff val="40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0.40816</cdr:x>
      <cdr:y>0.43157</cdr:y>
    </cdr:from>
    <cdr:to>
      <cdr:x>0.42664</cdr:x>
      <cdr:y>0.64678</cdr:y>
    </cdr:to>
    <cdr:sp macro="" textlink="">
      <cdr:nvSpPr>
        <cdr:cNvPr id="14" name="左中かっこ 13"/>
        <cdr:cNvSpPr/>
      </cdr:nvSpPr>
      <cdr:spPr>
        <a:xfrm xmlns:a="http://schemas.openxmlformats.org/drawingml/2006/main">
          <a:off x="3468154" y="1878227"/>
          <a:ext cx="156988" cy="936599"/>
        </a:xfrm>
        <a:prstGeom xmlns:a="http://schemas.openxmlformats.org/drawingml/2006/main" prst="leftBrace">
          <a:avLst>
            <a:gd name="adj1" fmla="val 11339"/>
            <a:gd name="adj2" fmla="val 50000"/>
          </a:avLst>
        </a:prstGeom>
        <a:ln xmlns:a="http://schemas.openxmlformats.org/drawingml/2006/main" w="19050">
          <a:solidFill>
            <a:schemeClr val="accent6">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0.08722</cdr:x>
      <cdr:y>0.82631</cdr:y>
    </cdr:from>
    <cdr:to>
      <cdr:x>0.09469</cdr:x>
      <cdr:y>0.84163</cdr:y>
    </cdr:to>
    <cdr:sp macro="" textlink="">
      <cdr:nvSpPr>
        <cdr:cNvPr id="9" name="左中かっこ 8"/>
        <cdr:cNvSpPr/>
      </cdr:nvSpPr>
      <cdr:spPr>
        <a:xfrm xmlns:a="http://schemas.openxmlformats.org/drawingml/2006/main">
          <a:off x="741113" y="3596109"/>
          <a:ext cx="63501" cy="66675"/>
        </a:xfrm>
        <a:prstGeom xmlns:a="http://schemas.openxmlformats.org/drawingml/2006/main" prst="leftBrace">
          <a:avLst>
            <a:gd name="adj1" fmla="val 11339"/>
            <a:gd name="adj2" fmla="val 50000"/>
          </a:avLst>
        </a:prstGeom>
        <a:ln xmlns:a="http://schemas.openxmlformats.org/drawingml/2006/main" w="19050">
          <a:solidFill>
            <a:schemeClr val="tx2">
              <a:lumMod val="60000"/>
              <a:lumOff val="40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0.17797</cdr:x>
      <cdr:y>0.43157</cdr:y>
    </cdr:from>
    <cdr:to>
      <cdr:x>0.19645</cdr:x>
      <cdr:y>0.64678</cdr:y>
    </cdr:to>
    <cdr:sp macro="" textlink="">
      <cdr:nvSpPr>
        <cdr:cNvPr id="10" name="左中かっこ 9"/>
        <cdr:cNvSpPr/>
      </cdr:nvSpPr>
      <cdr:spPr>
        <a:xfrm xmlns:a="http://schemas.openxmlformats.org/drawingml/2006/main">
          <a:off x="1512168" y="1878206"/>
          <a:ext cx="157023" cy="936601"/>
        </a:xfrm>
        <a:prstGeom xmlns:a="http://schemas.openxmlformats.org/drawingml/2006/main" prst="leftBrace">
          <a:avLst>
            <a:gd name="adj1" fmla="val 11339"/>
            <a:gd name="adj2" fmla="val 50000"/>
          </a:avLst>
        </a:prstGeom>
        <a:ln xmlns:a="http://schemas.openxmlformats.org/drawingml/2006/main" w="19050">
          <a:solidFill>
            <a:schemeClr val="accent6">
              <a:lumMod val="75000"/>
            </a:schemeClr>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0847AB2-12A6-4015-851B-24F72BB8481A}" type="datetimeFigureOut">
              <a:rPr kumimoji="1" lang="ja-JP" altLang="en-US" smtClean="0"/>
              <a:t>2021/12/16</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A8126105-2CEB-4661-8BC7-11F4914CEBF8}" type="slidenum">
              <a:rPr kumimoji="1" lang="ja-JP" altLang="en-US" smtClean="0"/>
              <a:t>‹#›</a:t>
            </a:fld>
            <a:endParaRPr kumimoji="1" lang="ja-JP" altLang="en-US"/>
          </a:p>
        </p:txBody>
      </p:sp>
    </p:spTree>
    <p:extLst>
      <p:ext uri="{BB962C8B-B14F-4D97-AF65-F5344CB8AC3E}">
        <p14:creationId xmlns:p14="http://schemas.microsoft.com/office/powerpoint/2010/main" val="3924271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a:defRPr sz="1200"/>
            </a:lvl1pPr>
          </a:lstStyle>
          <a:p>
            <a:fld id="{DF006839-EF9B-47FA-8E42-FDBF9C13735C}" type="datetimeFigureOut">
              <a:rPr kumimoji="1" lang="ja-JP" altLang="en-US" smtClean="0"/>
              <a:t>2021/12/16</a:t>
            </a:fld>
            <a:endParaRPr kumimoji="1"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a:defRPr sz="1200"/>
            </a:lvl1pPr>
          </a:lstStyle>
          <a:p>
            <a:fld id="{7BDDE1B9-D537-4D4C-B147-A008A9CFD090}" type="slidenum">
              <a:rPr kumimoji="1" lang="ja-JP" altLang="en-US" smtClean="0"/>
              <a:t>‹#›</a:t>
            </a:fld>
            <a:endParaRPr kumimoji="1" lang="ja-JP" altLang="en-US"/>
          </a:p>
        </p:txBody>
      </p:sp>
    </p:spTree>
    <p:extLst>
      <p:ext uri="{BB962C8B-B14F-4D97-AF65-F5344CB8AC3E}">
        <p14:creationId xmlns:p14="http://schemas.microsoft.com/office/powerpoint/2010/main" val="14048448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a:t>
            </a:fld>
            <a:endParaRPr kumimoji="1" lang="ja-JP" altLang="en-US"/>
          </a:p>
        </p:txBody>
      </p:sp>
    </p:spTree>
    <p:extLst>
      <p:ext uri="{BB962C8B-B14F-4D97-AF65-F5344CB8AC3E}">
        <p14:creationId xmlns:p14="http://schemas.microsoft.com/office/powerpoint/2010/main" val="2960338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10</a:t>
            </a:fld>
            <a:endParaRPr kumimoji="1" lang="ja-JP" altLang="en-US"/>
          </a:p>
        </p:txBody>
      </p:sp>
    </p:spTree>
    <p:extLst>
      <p:ext uri="{BB962C8B-B14F-4D97-AF65-F5344CB8AC3E}">
        <p14:creationId xmlns:p14="http://schemas.microsoft.com/office/powerpoint/2010/main" val="203063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11</a:t>
            </a:fld>
            <a:endParaRPr kumimoji="1" lang="ja-JP" altLang="en-US"/>
          </a:p>
        </p:txBody>
      </p:sp>
    </p:spTree>
    <p:extLst>
      <p:ext uri="{BB962C8B-B14F-4D97-AF65-F5344CB8AC3E}">
        <p14:creationId xmlns:p14="http://schemas.microsoft.com/office/powerpoint/2010/main" val="3434634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12</a:t>
            </a:fld>
            <a:endParaRPr kumimoji="1" lang="ja-JP" altLang="en-US"/>
          </a:p>
        </p:txBody>
      </p:sp>
    </p:spTree>
    <p:extLst>
      <p:ext uri="{BB962C8B-B14F-4D97-AF65-F5344CB8AC3E}">
        <p14:creationId xmlns:p14="http://schemas.microsoft.com/office/powerpoint/2010/main" val="1405767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13</a:t>
            </a:fld>
            <a:endParaRPr kumimoji="1" lang="ja-JP" altLang="en-US"/>
          </a:p>
        </p:txBody>
      </p:sp>
    </p:spTree>
    <p:extLst>
      <p:ext uri="{BB962C8B-B14F-4D97-AF65-F5344CB8AC3E}">
        <p14:creationId xmlns:p14="http://schemas.microsoft.com/office/powerpoint/2010/main" val="1183478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14</a:t>
            </a:fld>
            <a:endParaRPr kumimoji="1" lang="ja-JP" altLang="en-US"/>
          </a:p>
        </p:txBody>
      </p:sp>
    </p:spTree>
    <p:extLst>
      <p:ext uri="{BB962C8B-B14F-4D97-AF65-F5344CB8AC3E}">
        <p14:creationId xmlns:p14="http://schemas.microsoft.com/office/powerpoint/2010/main" val="11834784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15</a:t>
            </a:fld>
            <a:endParaRPr kumimoji="1" lang="ja-JP" altLang="en-US"/>
          </a:p>
        </p:txBody>
      </p:sp>
    </p:spTree>
    <p:extLst>
      <p:ext uri="{BB962C8B-B14F-4D97-AF65-F5344CB8AC3E}">
        <p14:creationId xmlns:p14="http://schemas.microsoft.com/office/powerpoint/2010/main" val="248893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16</a:t>
            </a:fld>
            <a:endParaRPr kumimoji="1" lang="ja-JP" altLang="en-US"/>
          </a:p>
        </p:txBody>
      </p:sp>
    </p:spTree>
    <p:extLst>
      <p:ext uri="{BB962C8B-B14F-4D97-AF65-F5344CB8AC3E}">
        <p14:creationId xmlns:p14="http://schemas.microsoft.com/office/powerpoint/2010/main" val="1856295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17</a:t>
            </a:fld>
            <a:endParaRPr kumimoji="1" lang="ja-JP" altLang="en-US"/>
          </a:p>
        </p:txBody>
      </p:sp>
    </p:spTree>
    <p:extLst>
      <p:ext uri="{BB962C8B-B14F-4D97-AF65-F5344CB8AC3E}">
        <p14:creationId xmlns:p14="http://schemas.microsoft.com/office/powerpoint/2010/main" val="18975819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18</a:t>
            </a:fld>
            <a:endParaRPr kumimoji="1" lang="ja-JP" altLang="en-US"/>
          </a:p>
        </p:txBody>
      </p:sp>
    </p:spTree>
    <p:extLst>
      <p:ext uri="{BB962C8B-B14F-4D97-AF65-F5344CB8AC3E}">
        <p14:creationId xmlns:p14="http://schemas.microsoft.com/office/powerpoint/2010/main" val="11785450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19</a:t>
            </a:fld>
            <a:endParaRPr kumimoji="1" lang="ja-JP" altLang="en-US"/>
          </a:p>
        </p:txBody>
      </p:sp>
    </p:spTree>
    <p:extLst>
      <p:ext uri="{BB962C8B-B14F-4D97-AF65-F5344CB8AC3E}">
        <p14:creationId xmlns:p14="http://schemas.microsoft.com/office/powerpoint/2010/main" val="2914080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2</a:t>
            </a:fld>
            <a:endParaRPr kumimoji="1" lang="ja-JP" altLang="en-US"/>
          </a:p>
        </p:txBody>
      </p:sp>
    </p:spTree>
    <p:extLst>
      <p:ext uri="{BB962C8B-B14F-4D97-AF65-F5344CB8AC3E}">
        <p14:creationId xmlns:p14="http://schemas.microsoft.com/office/powerpoint/2010/main" val="2322802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20</a:t>
            </a:fld>
            <a:endParaRPr kumimoji="1" lang="ja-JP" altLang="en-US"/>
          </a:p>
        </p:txBody>
      </p:sp>
    </p:spTree>
    <p:extLst>
      <p:ext uri="{BB962C8B-B14F-4D97-AF65-F5344CB8AC3E}">
        <p14:creationId xmlns:p14="http://schemas.microsoft.com/office/powerpoint/2010/main" val="42257314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21</a:t>
            </a:fld>
            <a:endParaRPr kumimoji="1" lang="ja-JP" altLang="en-US"/>
          </a:p>
        </p:txBody>
      </p:sp>
    </p:spTree>
    <p:extLst>
      <p:ext uri="{BB962C8B-B14F-4D97-AF65-F5344CB8AC3E}">
        <p14:creationId xmlns:p14="http://schemas.microsoft.com/office/powerpoint/2010/main" val="9739951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22</a:t>
            </a:fld>
            <a:endParaRPr kumimoji="1" lang="ja-JP" altLang="en-US"/>
          </a:p>
        </p:txBody>
      </p:sp>
    </p:spTree>
    <p:extLst>
      <p:ext uri="{BB962C8B-B14F-4D97-AF65-F5344CB8AC3E}">
        <p14:creationId xmlns:p14="http://schemas.microsoft.com/office/powerpoint/2010/main" val="1799015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3</a:t>
            </a:fld>
            <a:endParaRPr kumimoji="1" lang="ja-JP" altLang="en-US"/>
          </a:p>
        </p:txBody>
      </p:sp>
    </p:spTree>
    <p:extLst>
      <p:ext uri="{BB962C8B-B14F-4D97-AF65-F5344CB8AC3E}">
        <p14:creationId xmlns:p14="http://schemas.microsoft.com/office/powerpoint/2010/main" val="3112720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4</a:t>
            </a:fld>
            <a:endParaRPr kumimoji="1" lang="ja-JP" altLang="en-US"/>
          </a:p>
        </p:txBody>
      </p:sp>
    </p:spTree>
    <p:extLst>
      <p:ext uri="{BB962C8B-B14F-4D97-AF65-F5344CB8AC3E}">
        <p14:creationId xmlns:p14="http://schemas.microsoft.com/office/powerpoint/2010/main" val="2160902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5</a:t>
            </a:fld>
            <a:endParaRPr kumimoji="1" lang="ja-JP" altLang="en-US"/>
          </a:p>
        </p:txBody>
      </p:sp>
    </p:spTree>
    <p:extLst>
      <p:ext uri="{BB962C8B-B14F-4D97-AF65-F5344CB8AC3E}">
        <p14:creationId xmlns:p14="http://schemas.microsoft.com/office/powerpoint/2010/main" val="7710450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6</a:t>
            </a:fld>
            <a:endParaRPr kumimoji="1" lang="ja-JP" altLang="en-US"/>
          </a:p>
        </p:txBody>
      </p:sp>
    </p:spTree>
    <p:extLst>
      <p:ext uri="{BB962C8B-B14F-4D97-AF65-F5344CB8AC3E}">
        <p14:creationId xmlns:p14="http://schemas.microsoft.com/office/powerpoint/2010/main" val="3766446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7</a:t>
            </a:fld>
            <a:endParaRPr kumimoji="1" lang="ja-JP" altLang="en-US"/>
          </a:p>
        </p:txBody>
      </p:sp>
    </p:spTree>
    <p:extLst>
      <p:ext uri="{BB962C8B-B14F-4D97-AF65-F5344CB8AC3E}">
        <p14:creationId xmlns:p14="http://schemas.microsoft.com/office/powerpoint/2010/main" val="3302452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8</a:t>
            </a:fld>
            <a:endParaRPr kumimoji="1" lang="ja-JP" altLang="en-US"/>
          </a:p>
        </p:txBody>
      </p:sp>
    </p:spTree>
    <p:extLst>
      <p:ext uri="{BB962C8B-B14F-4D97-AF65-F5344CB8AC3E}">
        <p14:creationId xmlns:p14="http://schemas.microsoft.com/office/powerpoint/2010/main" val="39139829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BDDE1B9-D537-4D4C-B147-A008A9CFD090}" type="slidenum">
              <a:rPr kumimoji="1" lang="ja-JP" altLang="en-US" smtClean="0"/>
              <a:t>9</a:t>
            </a:fld>
            <a:endParaRPr kumimoji="1" lang="ja-JP" altLang="en-US"/>
          </a:p>
        </p:txBody>
      </p:sp>
    </p:spTree>
    <p:extLst>
      <p:ext uri="{BB962C8B-B14F-4D97-AF65-F5344CB8AC3E}">
        <p14:creationId xmlns:p14="http://schemas.microsoft.com/office/powerpoint/2010/main" val="3627403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fld id="{1A2FB5B9-1F23-4300-A5D8-F5169BE5C6AE}" type="datetimeFigureOut">
              <a:rPr lang="ja-JP" altLang="en-US" smtClean="0"/>
              <a:pPr>
                <a:defRPr/>
              </a:pPr>
              <a:t>2021/12/16</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2010E09C-6187-4C18-9ED1-C6968BAA6FAB}" type="slidenum">
              <a:rPr lang="ja-JP" altLang="en-US" smtClean="0"/>
              <a:pPr>
                <a:defRPr/>
              </a:pPr>
              <a:t>‹#›</a:t>
            </a:fld>
            <a:endParaRPr lang="ja-JP" altLang="en-US"/>
          </a:p>
        </p:txBody>
      </p:sp>
    </p:spTree>
    <p:extLst>
      <p:ext uri="{BB962C8B-B14F-4D97-AF65-F5344CB8AC3E}">
        <p14:creationId xmlns:p14="http://schemas.microsoft.com/office/powerpoint/2010/main" val="2950246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82DEE528-8B4E-4093-AF86-AF555C209329}" type="datetimeFigureOut">
              <a:rPr lang="ja-JP" altLang="en-US" smtClean="0"/>
              <a:pPr>
                <a:defRPr/>
              </a:pPr>
              <a:t>2021/12/16</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8242CFAE-2E4C-45F3-BAAE-39BBDA299141}" type="slidenum">
              <a:rPr lang="ja-JP" altLang="en-US" smtClean="0"/>
              <a:pPr>
                <a:defRPr/>
              </a:pPr>
              <a:t>‹#›</a:t>
            </a:fld>
            <a:endParaRPr lang="ja-JP" altLang="en-US"/>
          </a:p>
        </p:txBody>
      </p:sp>
    </p:spTree>
    <p:extLst>
      <p:ext uri="{BB962C8B-B14F-4D97-AF65-F5344CB8AC3E}">
        <p14:creationId xmlns:p14="http://schemas.microsoft.com/office/powerpoint/2010/main" val="2859319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82DEE528-8B4E-4093-AF86-AF555C209329}" type="datetimeFigureOut">
              <a:rPr lang="ja-JP" altLang="en-US" smtClean="0"/>
              <a:pPr>
                <a:defRPr/>
              </a:pPr>
              <a:t>2021/12/16</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8242CFAE-2E4C-45F3-BAAE-39BBDA299141}" type="slidenum">
              <a:rPr lang="ja-JP" altLang="en-US" smtClean="0"/>
              <a:pPr>
                <a:defRPr/>
              </a:pPr>
              <a:t>‹#›</a:t>
            </a:fld>
            <a:endParaRPr lang="ja-JP" altLang="en-US"/>
          </a:p>
        </p:txBody>
      </p:sp>
    </p:spTree>
    <p:extLst>
      <p:ext uri="{BB962C8B-B14F-4D97-AF65-F5344CB8AC3E}">
        <p14:creationId xmlns:p14="http://schemas.microsoft.com/office/powerpoint/2010/main" val="296986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F1837662-D318-4985-B9D1-95C74A516A38}" type="datetimeFigureOut">
              <a:rPr lang="ja-JP" altLang="en-US" smtClean="0"/>
              <a:pPr>
                <a:defRPr/>
              </a:pPr>
              <a:t>2021/12/16</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E927A23E-A889-4043-A194-230CD5D4515E}" type="slidenum">
              <a:rPr lang="ja-JP" altLang="en-US" smtClean="0"/>
              <a:pPr>
                <a:defRPr/>
              </a:pPr>
              <a:t>‹#›</a:t>
            </a:fld>
            <a:endParaRPr lang="ja-JP" altLang="en-US"/>
          </a:p>
        </p:txBody>
      </p:sp>
    </p:spTree>
    <p:extLst>
      <p:ext uri="{BB962C8B-B14F-4D97-AF65-F5344CB8AC3E}">
        <p14:creationId xmlns:p14="http://schemas.microsoft.com/office/powerpoint/2010/main" val="429897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fld id="{BCC3D79B-21FB-4024-B90F-B3F0A7C3EB59}" type="datetimeFigureOut">
              <a:rPr lang="ja-JP" altLang="en-US" smtClean="0"/>
              <a:pPr>
                <a:defRPr/>
              </a:pPr>
              <a:t>2021/12/16</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7D8472F4-1203-44CB-BA1F-77CF387A000F}" type="slidenum">
              <a:rPr lang="ja-JP" altLang="en-US" smtClean="0"/>
              <a:pPr>
                <a:defRPr/>
              </a:pPr>
              <a:t>‹#›</a:t>
            </a:fld>
            <a:endParaRPr lang="ja-JP" altLang="en-US"/>
          </a:p>
        </p:txBody>
      </p:sp>
    </p:spTree>
    <p:extLst>
      <p:ext uri="{BB962C8B-B14F-4D97-AF65-F5344CB8AC3E}">
        <p14:creationId xmlns:p14="http://schemas.microsoft.com/office/powerpoint/2010/main" val="325479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fld id="{C6859BA9-122A-473E-950B-B68DBF01C5F7}" type="datetimeFigureOut">
              <a:rPr lang="ja-JP" altLang="en-US" smtClean="0"/>
              <a:pPr>
                <a:defRPr/>
              </a:pPr>
              <a:t>2021/12/16</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F353FE0C-E1F8-4952-A375-41E06CB0A3FF}" type="slidenum">
              <a:rPr lang="ja-JP" altLang="en-US" smtClean="0"/>
              <a:pPr>
                <a:defRPr/>
              </a:pPr>
              <a:t>‹#›</a:t>
            </a:fld>
            <a:endParaRPr lang="ja-JP" altLang="en-US"/>
          </a:p>
        </p:txBody>
      </p:sp>
    </p:spTree>
    <p:extLst>
      <p:ext uri="{BB962C8B-B14F-4D97-AF65-F5344CB8AC3E}">
        <p14:creationId xmlns:p14="http://schemas.microsoft.com/office/powerpoint/2010/main" val="373784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fld id="{60FE35A6-8581-464F-B6E7-8CE31CA0708C}" type="datetimeFigureOut">
              <a:rPr lang="ja-JP" altLang="en-US" smtClean="0"/>
              <a:pPr>
                <a:defRPr/>
              </a:pPr>
              <a:t>2021/12/16</a:t>
            </a:fld>
            <a:endParaRPr lang="ja-JP" altLang="en-US"/>
          </a:p>
        </p:txBody>
      </p:sp>
      <p:sp>
        <p:nvSpPr>
          <p:cNvPr id="8" name="フッター プレースホルダー 7"/>
          <p:cNvSpPr>
            <a:spLocks noGrp="1"/>
          </p:cNvSpPr>
          <p:nvPr>
            <p:ph type="ftr" sz="quarter" idx="11"/>
          </p:nvPr>
        </p:nvSpPr>
        <p:spPr/>
        <p:txBody>
          <a:bodyPr/>
          <a:lstStyle/>
          <a:p>
            <a:pPr>
              <a:defRPr/>
            </a:pPr>
            <a:endParaRPr lang="ja-JP" altLang="en-US"/>
          </a:p>
        </p:txBody>
      </p:sp>
      <p:sp>
        <p:nvSpPr>
          <p:cNvPr id="9" name="スライド番号プレースホルダー 8"/>
          <p:cNvSpPr>
            <a:spLocks noGrp="1"/>
          </p:cNvSpPr>
          <p:nvPr>
            <p:ph type="sldNum" sz="quarter" idx="12"/>
          </p:nvPr>
        </p:nvSpPr>
        <p:spPr/>
        <p:txBody>
          <a:bodyPr/>
          <a:lstStyle/>
          <a:p>
            <a:pPr>
              <a:defRPr/>
            </a:pPr>
            <a:fld id="{332FDC4A-AB40-460E-828A-5AB7559E269F}" type="slidenum">
              <a:rPr lang="ja-JP" altLang="en-US" smtClean="0"/>
              <a:pPr>
                <a:defRPr/>
              </a:pPr>
              <a:t>‹#›</a:t>
            </a:fld>
            <a:endParaRPr lang="ja-JP" altLang="en-US"/>
          </a:p>
        </p:txBody>
      </p:sp>
    </p:spTree>
    <p:extLst>
      <p:ext uri="{BB962C8B-B14F-4D97-AF65-F5344CB8AC3E}">
        <p14:creationId xmlns:p14="http://schemas.microsoft.com/office/powerpoint/2010/main" val="1215747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fld id="{DB369239-8069-4A41-BC4F-FE380A7D990E}" type="datetimeFigureOut">
              <a:rPr lang="ja-JP" altLang="en-US" smtClean="0"/>
              <a:pPr>
                <a:defRPr/>
              </a:pPr>
              <a:t>2021/12/16</a:t>
            </a:fld>
            <a:endParaRPr lang="ja-JP" altLang="en-US"/>
          </a:p>
        </p:txBody>
      </p:sp>
      <p:sp>
        <p:nvSpPr>
          <p:cNvPr id="4" name="フッター プレースホルダー 3"/>
          <p:cNvSpPr>
            <a:spLocks noGrp="1"/>
          </p:cNvSpPr>
          <p:nvPr>
            <p:ph type="ftr" sz="quarter" idx="11"/>
          </p:nvPr>
        </p:nvSpPr>
        <p:spPr/>
        <p:txBody>
          <a:bodyPr/>
          <a:lstStyle/>
          <a:p>
            <a:pPr>
              <a:defRPr/>
            </a:pPr>
            <a:endParaRPr lang="ja-JP" altLang="en-US"/>
          </a:p>
        </p:txBody>
      </p:sp>
      <p:sp>
        <p:nvSpPr>
          <p:cNvPr id="5" name="スライド番号プレースホルダー 4"/>
          <p:cNvSpPr>
            <a:spLocks noGrp="1"/>
          </p:cNvSpPr>
          <p:nvPr>
            <p:ph type="sldNum" sz="quarter" idx="12"/>
          </p:nvPr>
        </p:nvSpPr>
        <p:spPr/>
        <p:txBody>
          <a:bodyPr/>
          <a:lstStyle/>
          <a:p>
            <a:pPr>
              <a:defRPr/>
            </a:pPr>
            <a:fld id="{E189CB9A-8DC2-4162-B75D-B5C33F514569}" type="slidenum">
              <a:rPr lang="ja-JP" altLang="en-US" smtClean="0"/>
              <a:pPr>
                <a:defRPr/>
              </a:pPr>
              <a:t>‹#›</a:t>
            </a:fld>
            <a:endParaRPr lang="ja-JP" altLang="en-US"/>
          </a:p>
        </p:txBody>
      </p:sp>
    </p:spTree>
    <p:extLst>
      <p:ext uri="{BB962C8B-B14F-4D97-AF65-F5344CB8AC3E}">
        <p14:creationId xmlns:p14="http://schemas.microsoft.com/office/powerpoint/2010/main" val="3008470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24195608-2D25-4488-A206-D7F8F9FED54A}" type="datetimeFigureOut">
              <a:rPr lang="ja-JP" altLang="en-US" smtClean="0"/>
              <a:pPr>
                <a:defRPr/>
              </a:pPr>
              <a:t>2021/12/16</a:t>
            </a:fld>
            <a:endParaRPr lang="ja-JP" altLang="en-US"/>
          </a:p>
        </p:txBody>
      </p:sp>
      <p:sp>
        <p:nvSpPr>
          <p:cNvPr id="3" name="フッター プレースホルダー 2"/>
          <p:cNvSpPr>
            <a:spLocks noGrp="1"/>
          </p:cNvSpPr>
          <p:nvPr>
            <p:ph type="ftr" sz="quarter" idx="11"/>
          </p:nvPr>
        </p:nvSpPr>
        <p:spPr/>
        <p:txBody>
          <a:bodyPr/>
          <a:lstStyle/>
          <a:p>
            <a:pPr>
              <a:defRPr/>
            </a:pPr>
            <a:endParaRPr lang="ja-JP" altLang="en-US"/>
          </a:p>
        </p:txBody>
      </p:sp>
      <p:sp>
        <p:nvSpPr>
          <p:cNvPr id="4" name="スライド番号プレースホルダー 3"/>
          <p:cNvSpPr>
            <a:spLocks noGrp="1"/>
          </p:cNvSpPr>
          <p:nvPr>
            <p:ph type="sldNum" sz="quarter" idx="12"/>
          </p:nvPr>
        </p:nvSpPr>
        <p:spPr/>
        <p:txBody>
          <a:bodyPr/>
          <a:lstStyle/>
          <a:p>
            <a:pPr>
              <a:defRPr/>
            </a:pPr>
            <a:fld id="{E96B2BBC-7790-494A-AD3B-34219112F52B}" type="slidenum">
              <a:rPr lang="ja-JP" altLang="en-US" smtClean="0"/>
              <a:pPr>
                <a:defRPr/>
              </a:pPr>
              <a:t>‹#›</a:t>
            </a:fld>
            <a:endParaRPr lang="ja-JP" altLang="en-US"/>
          </a:p>
        </p:txBody>
      </p:sp>
    </p:spTree>
    <p:extLst>
      <p:ext uri="{BB962C8B-B14F-4D97-AF65-F5344CB8AC3E}">
        <p14:creationId xmlns:p14="http://schemas.microsoft.com/office/powerpoint/2010/main" val="328474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82DEE528-8B4E-4093-AF86-AF555C209329}" type="datetimeFigureOut">
              <a:rPr lang="ja-JP" altLang="en-US" smtClean="0"/>
              <a:pPr>
                <a:defRPr/>
              </a:pPr>
              <a:t>2021/12/16</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8242CFAE-2E4C-45F3-BAAE-39BBDA299141}" type="slidenum">
              <a:rPr lang="ja-JP" altLang="en-US" smtClean="0"/>
              <a:pPr>
                <a:defRPr/>
              </a:pPr>
              <a:t>‹#›</a:t>
            </a:fld>
            <a:endParaRPr lang="ja-JP" altLang="en-US"/>
          </a:p>
        </p:txBody>
      </p:sp>
    </p:spTree>
    <p:extLst>
      <p:ext uri="{BB962C8B-B14F-4D97-AF65-F5344CB8AC3E}">
        <p14:creationId xmlns:p14="http://schemas.microsoft.com/office/powerpoint/2010/main" val="2940055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7F32BC9F-57B5-4AAB-867B-C318F5C4D7F3}" type="datetimeFigureOut">
              <a:rPr lang="ja-JP" altLang="en-US" smtClean="0"/>
              <a:pPr>
                <a:defRPr/>
              </a:pPr>
              <a:t>2021/12/16</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BA40D20D-0AD9-4A95-8359-A5AC9C0BB703}" type="slidenum">
              <a:rPr lang="ja-JP" altLang="en-US" smtClean="0"/>
              <a:pPr>
                <a:defRPr/>
              </a:pPr>
              <a:t>‹#›</a:t>
            </a:fld>
            <a:endParaRPr lang="ja-JP" altLang="en-US"/>
          </a:p>
        </p:txBody>
      </p:sp>
    </p:spTree>
    <p:extLst>
      <p:ext uri="{BB962C8B-B14F-4D97-AF65-F5344CB8AC3E}">
        <p14:creationId xmlns:p14="http://schemas.microsoft.com/office/powerpoint/2010/main" val="106573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2DEE528-8B4E-4093-AF86-AF555C209329}" type="datetimeFigureOut">
              <a:rPr lang="ja-JP" altLang="en-US" smtClean="0"/>
              <a:pPr>
                <a:defRPr/>
              </a:pPr>
              <a:t>2021/12/16</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242CFAE-2E4C-45F3-BAAE-39BBDA299141}" type="slidenum">
              <a:rPr lang="ja-JP" altLang="en-US" smtClean="0"/>
              <a:pPr>
                <a:defRPr/>
              </a:pPr>
              <a:t>‹#›</a:t>
            </a:fld>
            <a:endParaRPr lang="ja-JP" altLang="en-US"/>
          </a:p>
        </p:txBody>
      </p:sp>
    </p:spTree>
    <p:extLst>
      <p:ext uri="{BB962C8B-B14F-4D97-AF65-F5344CB8AC3E}">
        <p14:creationId xmlns:p14="http://schemas.microsoft.com/office/powerpoint/2010/main" val="718148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image" Target="../media/image3.jpe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www.jfsmi.jp/lp/tax/" TargetMode="External"/><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hyperlink" Target="https://www.mhlw.go.jp/content/10800000/000714108.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hyperlink" Target="https://www.mhlw.go.jp/stf/seisakunitsuite/bunya/0000124853.html#h2_free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769318"/>
            <a:ext cx="7772400" cy="1470025"/>
          </a:xfrm>
        </p:spPr>
        <p:txBody>
          <a:bodyPr>
            <a:normAutofit/>
          </a:bodyPr>
          <a:lstStyle/>
          <a:p>
            <a:r>
              <a:rPr kumimoji="1" lang="ja-JP" altLang="en-US" sz="4000" dirty="0"/>
              <a:t>セルフメディケーション税制</a:t>
            </a:r>
            <a:br>
              <a:rPr kumimoji="1" lang="en-US" altLang="ja-JP" sz="3600" dirty="0"/>
            </a:br>
            <a:r>
              <a:rPr lang="ja-JP" altLang="en-US" sz="3600" dirty="0"/>
              <a:t>（医療費控除の特例）</a:t>
            </a:r>
            <a:endParaRPr kumimoji="1" lang="ja-JP" altLang="en-US" sz="3600" dirty="0"/>
          </a:p>
        </p:txBody>
      </p:sp>
      <p:sp>
        <p:nvSpPr>
          <p:cNvPr id="4" name="サブタイトル 3"/>
          <p:cNvSpPr>
            <a:spLocks noGrp="1"/>
          </p:cNvSpPr>
          <p:nvPr>
            <p:ph type="subTitle" idx="1"/>
          </p:nvPr>
        </p:nvSpPr>
        <p:spPr>
          <a:xfrm>
            <a:off x="2088231" y="3481010"/>
            <a:ext cx="4968552" cy="1296144"/>
          </a:xfrm>
          <a:ln w="12700">
            <a:solidFill>
              <a:schemeClr val="tx1"/>
            </a:solidFill>
            <a:prstDash val="sysDot"/>
          </a:ln>
        </p:spPr>
        <p:txBody>
          <a:bodyPr anchor="ctr">
            <a:noAutofit/>
          </a:bodyPr>
          <a:lstStyle/>
          <a:p>
            <a:r>
              <a:rPr lang="ja-JP" altLang="en-US" sz="2800" dirty="0">
                <a:solidFill>
                  <a:schemeClr val="tx1"/>
                </a:solidFill>
              </a:rPr>
              <a:t>薬局、薬店、ドラッグストア</a:t>
            </a:r>
            <a:endParaRPr lang="en-US" altLang="ja-JP" sz="2800" dirty="0">
              <a:solidFill>
                <a:schemeClr val="tx1"/>
              </a:solidFill>
            </a:endParaRPr>
          </a:p>
          <a:p>
            <a:r>
              <a:rPr kumimoji="1" lang="ja-JP" altLang="en-US" sz="2800" dirty="0">
                <a:solidFill>
                  <a:schemeClr val="tx1"/>
                </a:solidFill>
              </a:rPr>
              <a:t>従業員様向け参考資料 </a:t>
            </a:r>
          </a:p>
        </p:txBody>
      </p:sp>
      <p:sp>
        <p:nvSpPr>
          <p:cNvPr id="6" name="サブタイトル 3"/>
          <p:cNvSpPr txBox="1">
            <a:spLocks/>
          </p:cNvSpPr>
          <p:nvPr/>
        </p:nvSpPr>
        <p:spPr>
          <a:xfrm>
            <a:off x="5747804" y="296"/>
            <a:ext cx="3396196" cy="692400"/>
          </a:xfrm>
          <a:prstGeom prst="rect">
            <a:avLst/>
          </a:prstGeom>
        </p:spPr>
        <p:txBody>
          <a:bodyPr vert="horz" lIns="91440" tIns="45720" rIns="91440" bIns="45720" rtlCol="0" anchor="ctr">
            <a:normAutofit lnSpcReduction="100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r" fontAlgn="auto">
              <a:spcAft>
                <a:spcPts val="0"/>
              </a:spcAft>
            </a:pPr>
            <a:r>
              <a:rPr lang="ja-JP" altLang="en-US" sz="2000" dirty="0">
                <a:solidFill>
                  <a:schemeClr val="tx1"/>
                </a:solidFill>
                <a:latin typeface="Arial" panose="020B0604020202020204" pitchFamily="34" charset="0"/>
                <a:cs typeface="Arial" panose="020B0604020202020204" pitchFamily="34" charset="0"/>
              </a:rPr>
              <a:t>   　初版：</a:t>
            </a:r>
            <a:r>
              <a:rPr lang="en-US" altLang="ja-JP" sz="2000" dirty="0">
                <a:solidFill>
                  <a:schemeClr val="tx1"/>
                </a:solidFill>
                <a:latin typeface="Arial" panose="020B0604020202020204" pitchFamily="34" charset="0"/>
                <a:cs typeface="Arial" panose="020B0604020202020204" pitchFamily="34" charset="0"/>
              </a:rPr>
              <a:t>2016</a:t>
            </a:r>
            <a:r>
              <a:rPr lang="ja-JP" altLang="en-US" sz="2000" dirty="0">
                <a:solidFill>
                  <a:schemeClr val="tx1"/>
                </a:solidFill>
                <a:latin typeface="Arial" panose="020B0604020202020204" pitchFamily="34" charset="0"/>
                <a:cs typeface="Arial" panose="020B0604020202020204" pitchFamily="34" charset="0"/>
              </a:rPr>
              <a:t>年</a:t>
            </a:r>
            <a:r>
              <a:rPr lang="en-US" altLang="ja-JP" sz="2000" dirty="0">
                <a:solidFill>
                  <a:schemeClr val="tx1"/>
                </a:solidFill>
                <a:latin typeface="Arial" panose="020B0604020202020204" pitchFamily="34" charset="0"/>
                <a:cs typeface="Arial" panose="020B0604020202020204" pitchFamily="34" charset="0"/>
              </a:rPr>
              <a:t>9</a:t>
            </a:r>
            <a:r>
              <a:rPr lang="ja-JP" altLang="en-US" sz="2000" dirty="0">
                <a:solidFill>
                  <a:schemeClr val="tx1"/>
                </a:solidFill>
                <a:latin typeface="Arial" panose="020B0604020202020204" pitchFamily="34" charset="0"/>
              </a:rPr>
              <a:t>月</a:t>
            </a:r>
            <a:r>
              <a:rPr lang="en-US" altLang="ja-JP" sz="2000" dirty="0">
                <a:solidFill>
                  <a:schemeClr val="tx1"/>
                </a:solidFill>
                <a:latin typeface="Arial" panose="020B0604020202020204" pitchFamily="34" charset="0"/>
              </a:rPr>
              <a:t>8</a:t>
            </a:r>
            <a:r>
              <a:rPr lang="ja-JP" altLang="en-US" sz="2000" dirty="0">
                <a:solidFill>
                  <a:schemeClr val="tx1"/>
                </a:solidFill>
                <a:latin typeface="Arial" panose="020B0604020202020204" pitchFamily="34" charset="0"/>
                <a:cs typeface="Arial" panose="020B0604020202020204" pitchFamily="34" charset="0"/>
              </a:rPr>
              <a:t>日</a:t>
            </a:r>
            <a:br>
              <a:rPr lang="en-US" altLang="ja-JP" sz="2000" dirty="0">
                <a:solidFill>
                  <a:schemeClr val="tx1"/>
                </a:solidFill>
                <a:latin typeface="Arial" panose="020B0604020202020204" pitchFamily="34" charset="0"/>
                <a:cs typeface="Arial" panose="020B0604020202020204" pitchFamily="34" charset="0"/>
              </a:rPr>
            </a:br>
            <a:r>
              <a:rPr lang="ja-JP" altLang="en-US" sz="2000" dirty="0">
                <a:solidFill>
                  <a:schemeClr val="tx1"/>
                </a:solidFill>
                <a:latin typeface="Arial" panose="020B0604020202020204" pitchFamily="34" charset="0"/>
                <a:cs typeface="Arial" panose="020B0604020202020204" pitchFamily="34" charset="0"/>
              </a:rPr>
              <a:t>第</a:t>
            </a:r>
            <a:r>
              <a:rPr lang="en-US" altLang="ja-JP" sz="2000" dirty="0">
                <a:solidFill>
                  <a:schemeClr val="tx1"/>
                </a:solidFill>
                <a:latin typeface="Arial" panose="020B0604020202020204" pitchFamily="34" charset="0"/>
                <a:cs typeface="Arial" panose="020B0604020202020204" pitchFamily="34" charset="0"/>
              </a:rPr>
              <a:t>32</a:t>
            </a:r>
            <a:r>
              <a:rPr lang="ja-JP" altLang="en-US" sz="2000" dirty="0">
                <a:solidFill>
                  <a:schemeClr val="tx1"/>
                </a:solidFill>
                <a:latin typeface="Arial" panose="020B0604020202020204" pitchFamily="34" charset="0"/>
                <a:cs typeface="Arial" panose="020B0604020202020204" pitchFamily="34" charset="0"/>
              </a:rPr>
              <a:t>版：</a:t>
            </a:r>
            <a:r>
              <a:rPr lang="en-US" altLang="ja-JP" sz="2000" dirty="0">
                <a:solidFill>
                  <a:schemeClr val="tx1"/>
                </a:solidFill>
                <a:latin typeface="Arial" panose="020B0604020202020204" pitchFamily="34" charset="0"/>
                <a:cs typeface="Arial" panose="020B0604020202020204" pitchFamily="34" charset="0"/>
              </a:rPr>
              <a:t>2021</a:t>
            </a:r>
            <a:r>
              <a:rPr lang="ja-JP" altLang="en-US" sz="2000" dirty="0">
                <a:solidFill>
                  <a:schemeClr val="tx1"/>
                </a:solidFill>
                <a:latin typeface="Arial" panose="020B0604020202020204" pitchFamily="34" charset="0"/>
                <a:cs typeface="Arial" panose="020B0604020202020204" pitchFamily="34" charset="0"/>
              </a:rPr>
              <a:t>年</a:t>
            </a:r>
            <a:r>
              <a:rPr lang="en-US" altLang="ja-JP" sz="2000" dirty="0">
                <a:solidFill>
                  <a:schemeClr val="tx1"/>
                </a:solidFill>
                <a:latin typeface="Arial" panose="020B0604020202020204" pitchFamily="34" charset="0"/>
                <a:cs typeface="Arial" panose="020B0604020202020204" pitchFamily="34" charset="0"/>
              </a:rPr>
              <a:t>12</a:t>
            </a:r>
            <a:r>
              <a:rPr lang="ja-JP" altLang="en-US" sz="2000" dirty="0">
                <a:solidFill>
                  <a:schemeClr val="tx1"/>
                </a:solidFill>
                <a:latin typeface="Arial" panose="020B0604020202020204" pitchFamily="34" charset="0"/>
                <a:cs typeface="Arial" panose="020B0604020202020204" pitchFamily="34" charset="0"/>
              </a:rPr>
              <a:t>月</a:t>
            </a:r>
            <a:r>
              <a:rPr lang="en-US" altLang="ja-JP" sz="2000" dirty="0">
                <a:solidFill>
                  <a:schemeClr val="tx1"/>
                </a:solidFill>
                <a:latin typeface="Arial" panose="020B0604020202020204" pitchFamily="34" charset="0"/>
                <a:cs typeface="Arial" panose="020B0604020202020204" pitchFamily="34" charset="0"/>
              </a:rPr>
              <a:t>16</a:t>
            </a:r>
            <a:r>
              <a:rPr lang="ja-JP" altLang="en-US" sz="2000" dirty="0">
                <a:solidFill>
                  <a:schemeClr val="tx1"/>
                </a:solidFill>
                <a:latin typeface="Arial" panose="020B0604020202020204" pitchFamily="34" charset="0"/>
                <a:cs typeface="Arial" panose="020B0604020202020204" pitchFamily="34" charset="0"/>
              </a:rPr>
              <a:t>日</a:t>
            </a:r>
            <a:endParaRPr lang="en-US" altLang="ja-JP" sz="2000" dirty="0">
              <a:solidFill>
                <a:schemeClr val="tx1"/>
              </a:solidFill>
              <a:latin typeface="Arial" panose="020B0604020202020204" pitchFamily="34" charset="0"/>
              <a:cs typeface="Arial" panose="020B0604020202020204" pitchFamily="34" charset="0"/>
            </a:endParaRPr>
          </a:p>
        </p:txBody>
      </p:sp>
      <p:pic>
        <p:nvPicPr>
          <p:cNvPr id="5" name="図 4"/>
          <p:cNvPicPr/>
          <p:nvPr/>
        </p:nvPicPr>
        <p:blipFill>
          <a:blip r:embed="rId3" cstate="print">
            <a:extLst>
              <a:ext uri="{28A0092B-C50C-407E-A947-70E740481C1C}">
                <a14:useLocalDpi xmlns:a14="http://schemas.microsoft.com/office/drawing/2010/main" val="0"/>
              </a:ext>
            </a:extLst>
          </a:blip>
          <a:stretch>
            <a:fillRect/>
          </a:stretch>
        </p:blipFill>
        <p:spPr>
          <a:xfrm>
            <a:off x="0" y="43693"/>
            <a:ext cx="2088231" cy="786588"/>
          </a:xfrm>
          <a:prstGeom prst="rect">
            <a:avLst/>
          </a:prstGeom>
        </p:spPr>
      </p:pic>
      <p:sp>
        <p:nvSpPr>
          <p:cNvPr id="7" name="スライド番号プレースホルダー 1"/>
          <p:cNvSpPr>
            <a:spLocks noGrp="1"/>
          </p:cNvSpPr>
          <p:nvPr>
            <p:ph type="sldNum" sz="quarter" idx="12"/>
          </p:nvPr>
        </p:nvSpPr>
        <p:spPr>
          <a:xfrm>
            <a:off x="7026994" y="6435410"/>
            <a:ext cx="2057400" cy="365125"/>
          </a:xfrm>
        </p:spPr>
        <p:txBody>
          <a:bodyPr/>
          <a:lstStyle/>
          <a:p>
            <a:r>
              <a:rPr lang="en-US" altLang="ja-JP" sz="1400" dirty="0"/>
              <a:t>1</a:t>
            </a:r>
            <a:endParaRPr lang="ja-JP" altLang="en-US" sz="1400" dirty="0"/>
          </a:p>
        </p:txBody>
      </p:sp>
      <p:pic>
        <p:nvPicPr>
          <p:cNvPr id="13" name="図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27866" y="5648407"/>
            <a:ext cx="5560273" cy="11521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35" y="-254326"/>
            <a:ext cx="8229600" cy="1296144"/>
          </a:xfrm>
        </p:spPr>
        <p:txBody>
          <a:bodyPr>
            <a:normAutofit/>
          </a:bodyPr>
          <a:lstStyle/>
          <a:p>
            <a:pPr algn="l"/>
            <a:r>
              <a:rPr kumimoji="1" lang="ja-JP" altLang="en-US" sz="3600" dirty="0"/>
              <a:t>７．</a:t>
            </a:r>
            <a:r>
              <a:rPr kumimoji="1" lang="ja-JP" altLang="en-US" sz="3600" u="sng" dirty="0"/>
              <a:t>施行日・</a:t>
            </a:r>
            <a:r>
              <a:rPr lang="ja-JP" altLang="en-US" sz="3600" u="sng" dirty="0"/>
              <a:t>１</a:t>
            </a:r>
            <a:r>
              <a:rPr kumimoji="1" lang="ja-JP" altLang="en-US" sz="3600" u="sng" dirty="0"/>
              <a:t>年間の期間はいつですか？</a:t>
            </a:r>
          </a:p>
        </p:txBody>
      </p:sp>
      <p:sp>
        <p:nvSpPr>
          <p:cNvPr id="3" name="コンテンツ プレースホルダー 2"/>
          <p:cNvSpPr>
            <a:spLocks noGrp="1"/>
          </p:cNvSpPr>
          <p:nvPr>
            <p:ph idx="1"/>
          </p:nvPr>
        </p:nvSpPr>
        <p:spPr>
          <a:xfrm>
            <a:off x="395536" y="1343662"/>
            <a:ext cx="8556013" cy="4587135"/>
          </a:xfrm>
        </p:spPr>
        <p:txBody>
          <a:bodyPr>
            <a:normAutofit lnSpcReduction="10000"/>
          </a:bodyPr>
          <a:lstStyle/>
          <a:p>
            <a:pPr>
              <a:spcBef>
                <a:spcPts val="1200"/>
              </a:spcBef>
              <a:spcAft>
                <a:spcPts val="1200"/>
              </a:spcAft>
              <a:buFont typeface="Wingdings" panose="05000000000000000000" pitchFamily="2" charset="2"/>
              <a:buChar char="ü"/>
            </a:pPr>
            <a:r>
              <a:rPr lang="ja-JP" altLang="en-US" dirty="0"/>
              <a:t>施行日：２０１７</a:t>
            </a:r>
            <a:r>
              <a:rPr kumimoji="1" lang="ja-JP" altLang="en-US" dirty="0"/>
              <a:t>年１月１日です。</a:t>
            </a:r>
            <a:endParaRPr kumimoji="1" lang="en-US" altLang="ja-JP" dirty="0"/>
          </a:p>
          <a:p>
            <a:pPr>
              <a:spcBef>
                <a:spcPts val="1200"/>
              </a:spcBef>
              <a:spcAft>
                <a:spcPts val="1200"/>
              </a:spcAft>
              <a:buFont typeface="Wingdings" panose="05000000000000000000" pitchFamily="2" charset="2"/>
              <a:buChar char="ü"/>
            </a:pPr>
            <a:r>
              <a:rPr lang="ja-JP" altLang="en-US" dirty="0"/>
              <a:t>申告予定者は、１月１日～１２月３１日の１年間で、対象と</a:t>
            </a:r>
            <a:r>
              <a:rPr kumimoji="1" lang="ja-JP" altLang="en-US" dirty="0"/>
              <a:t>なるＯＴＣ医薬品の購入合計金額</a:t>
            </a:r>
            <a:r>
              <a:rPr lang="ja-JP" altLang="en-US" dirty="0"/>
              <a:t>をレシート（領収書）で確認することになります。</a:t>
            </a:r>
            <a:endParaRPr lang="en-US" altLang="ja-JP" dirty="0"/>
          </a:p>
          <a:p>
            <a:pPr>
              <a:spcBef>
                <a:spcPts val="1200"/>
              </a:spcBef>
              <a:spcAft>
                <a:spcPts val="1200"/>
              </a:spcAft>
              <a:buFont typeface="Wingdings" panose="05000000000000000000" pitchFamily="2" charset="2"/>
              <a:buChar char="ü"/>
            </a:pPr>
            <a:r>
              <a:rPr lang="ja-JP" altLang="en-US" dirty="0"/>
              <a:t>同様に１月１日～１２月３１日の１年間に、健康　　の維持増進および疾病の予防への取組</a:t>
            </a:r>
            <a:r>
              <a:rPr lang="ja-JP" altLang="en-US" sz="2400" dirty="0"/>
              <a:t>（Ｐ</a:t>
            </a:r>
            <a:r>
              <a:rPr lang="en-US" altLang="ja-JP" sz="2400" dirty="0"/>
              <a:t>.</a:t>
            </a:r>
            <a:r>
              <a:rPr lang="ja-JP" altLang="en-US" sz="2400" dirty="0"/>
              <a:t>６ を参照）</a:t>
            </a:r>
            <a:r>
              <a:rPr lang="ja-JP" altLang="en-US" dirty="0"/>
              <a:t>を受けているか否かを確認することになります</a:t>
            </a:r>
            <a:r>
              <a:rPr lang="en-US" altLang="ja-JP" dirty="0"/>
              <a:t>｡</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10</a:t>
            </a:r>
            <a:endParaRPr lang="ja-JP" altLang="en-US" sz="1400" dirty="0"/>
          </a:p>
        </p:txBody>
      </p:sp>
      <p:pic>
        <p:nvPicPr>
          <p:cNvPr id="6" name="図 5">
            <a:extLst>
              <a:ext uri="{FF2B5EF4-FFF2-40B4-BE49-F238E27FC236}">
                <a16:creationId xmlns:a16="http://schemas.microsoft.com/office/drawing/2014/main" id="{707346C9-AF9A-4891-A4CA-100468EE0874}"/>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8100392" y="56708"/>
            <a:ext cx="1011330" cy="467656"/>
          </a:xfrm>
          <a:prstGeom prst="rect">
            <a:avLst/>
          </a:prstGeom>
        </p:spPr>
      </p:pic>
    </p:spTree>
    <p:extLst>
      <p:ext uri="{BB962C8B-B14F-4D97-AF65-F5344CB8AC3E}">
        <p14:creationId xmlns:p14="http://schemas.microsoft.com/office/powerpoint/2010/main" val="491577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47925"/>
            <a:ext cx="8229600" cy="850106"/>
          </a:xfrm>
        </p:spPr>
        <p:txBody>
          <a:bodyPr>
            <a:noAutofit/>
          </a:bodyPr>
          <a:lstStyle/>
          <a:p>
            <a:pPr algn="l"/>
            <a:r>
              <a:rPr kumimoji="1" lang="ja-JP" altLang="en-US" sz="3500" dirty="0"/>
              <a:t>８．</a:t>
            </a:r>
            <a:r>
              <a:rPr kumimoji="1" lang="ja-JP" altLang="en-US" sz="3500" u="sng" dirty="0"/>
              <a:t>対象の</a:t>
            </a:r>
            <a:r>
              <a:rPr lang="ja-JP" altLang="en-US" sz="3500" u="sng" dirty="0"/>
              <a:t>ＯＴＣ医薬品は</a:t>
            </a:r>
            <a:r>
              <a:rPr kumimoji="1" lang="ja-JP" altLang="en-US" sz="3500" u="sng" dirty="0"/>
              <a:t>どこで</a:t>
            </a:r>
            <a:br>
              <a:rPr kumimoji="1" lang="en-US" altLang="ja-JP" sz="3500" u="sng" dirty="0"/>
            </a:br>
            <a:r>
              <a:rPr lang="ja-JP" altLang="en-US" sz="3500" dirty="0"/>
              <a:t>　　</a:t>
            </a:r>
            <a:r>
              <a:rPr kumimoji="1" lang="ja-JP" altLang="en-US" sz="3500" u="sng" dirty="0"/>
              <a:t>わかるのか？</a:t>
            </a:r>
            <a:r>
              <a:rPr lang="ja-JP" altLang="en-US" sz="3500" u="sng" dirty="0"/>
              <a:t>（①）</a:t>
            </a:r>
            <a:endParaRPr kumimoji="1" lang="ja-JP" altLang="en-US" sz="3500" u="sng" dirty="0"/>
          </a:p>
        </p:txBody>
      </p:sp>
      <p:sp>
        <p:nvSpPr>
          <p:cNvPr id="3" name="コンテンツ プレースホルダー 2"/>
          <p:cNvSpPr>
            <a:spLocks noGrp="1"/>
          </p:cNvSpPr>
          <p:nvPr>
            <p:ph idx="1"/>
          </p:nvPr>
        </p:nvSpPr>
        <p:spPr>
          <a:xfrm>
            <a:off x="64358" y="1700808"/>
            <a:ext cx="9037119" cy="4536504"/>
          </a:xfrm>
        </p:spPr>
        <p:txBody>
          <a:bodyPr>
            <a:noAutofit/>
          </a:bodyPr>
          <a:lstStyle/>
          <a:p>
            <a:pPr>
              <a:buFont typeface="Wingdings" panose="05000000000000000000" pitchFamily="2" charset="2"/>
              <a:buChar char="ü"/>
            </a:pPr>
            <a:r>
              <a:rPr kumimoji="1" lang="ja-JP" altLang="en-US" dirty="0"/>
              <a:t>製造メーカーにて、対象となるＯＴＣ医薬品のパッケージに</a:t>
            </a:r>
            <a:r>
              <a:rPr kumimoji="1" lang="ja-JP" altLang="en-US" u="sng" dirty="0"/>
              <a:t>右上の識別マーク</a:t>
            </a:r>
            <a:r>
              <a:rPr kumimoji="1" lang="ja-JP" altLang="en-US" dirty="0"/>
              <a:t>を印刷またはシールにて貼付しています。</a:t>
            </a:r>
            <a:r>
              <a:rPr lang="ja-JP" altLang="en-US" sz="2400" dirty="0"/>
              <a:t>（右上の識別マークは、登録商標です。）</a:t>
            </a:r>
            <a:endParaRPr lang="en-US" altLang="ja-JP" sz="2400" dirty="0"/>
          </a:p>
          <a:p>
            <a:pPr marL="0" indent="0">
              <a:buNone/>
            </a:pPr>
            <a:endParaRPr kumimoji="1" lang="en-US" altLang="ja-JP" sz="1200" dirty="0"/>
          </a:p>
          <a:p>
            <a:pPr>
              <a:buFont typeface="Wingdings" panose="05000000000000000000" pitchFamily="2" charset="2"/>
              <a:buChar char="ü"/>
            </a:pPr>
            <a:r>
              <a:rPr kumimoji="1" lang="ja-JP" altLang="en-US" dirty="0"/>
              <a:t>多くの対象製品</a:t>
            </a:r>
            <a:r>
              <a:rPr lang="ja-JP" altLang="en-US" dirty="0"/>
              <a:t>が右上の</a:t>
            </a:r>
            <a:r>
              <a:rPr kumimoji="1" lang="ja-JP" altLang="en-US" dirty="0"/>
              <a:t>マーク付きに置き換えられています。</a:t>
            </a:r>
            <a:endParaRPr kumimoji="1" lang="en-US" altLang="ja-JP" dirty="0"/>
          </a:p>
          <a:p>
            <a:pPr marL="0" indent="0">
              <a:buNone/>
            </a:pPr>
            <a:r>
              <a:rPr kumimoji="1" lang="ja-JP" altLang="en-US" sz="2400" dirty="0"/>
              <a:t>　 　</a:t>
            </a:r>
            <a:r>
              <a:rPr lang="ja-JP" altLang="en-US" sz="2400" dirty="0"/>
              <a:t>・</a:t>
            </a:r>
            <a:r>
              <a:rPr lang="ja-JP" altLang="en-US" sz="2400" u="sng" dirty="0">
                <a:solidFill>
                  <a:srgbClr val="FF0000"/>
                </a:solidFill>
              </a:rPr>
              <a:t>本</a:t>
            </a:r>
            <a:r>
              <a:rPr kumimoji="1" lang="ja-JP" altLang="en-US" sz="2400" u="sng" dirty="0">
                <a:solidFill>
                  <a:srgbClr val="FF0000"/>
                </a:solidFill>
              </a:rPr>
              <a:t>マーク表示に法的義務</a:t>
            </a:r>
            <a:r>
              <a:rPr lang="ja-JP" altLang="en-US" sz="2400" u="sng" dirty="0">
                <a:solidFill>
                  <a:srgbClr val="FF0000"/>
                </a:solidFill>
              </a:rPr>
              <a:t>は無く</a:t>
            </a:r>
            <a:r>
              <a:rPr lang="ja-JP" altLang="en-US" sz="2400" dirty="0"/>
              <a:t>、</a:t>
            </a:r>
            <a:r>
              <a:rPr kumimoji="1" lang="ja-JP" altLang="en-US" sz="2400" dirty="0"/>
              <a:t>生産の都合等の</a:t>
            </a:r>
            <a:r>
              <a:rPr lang="ja-JP" altLang="en-US" sz="2400" dirty="0"/>
              <a:t>理由から</a:t>
            </a:r>
            <a:br>
              <a:rPr lang="en-US" altLang="ja-JP" sz="2400" dirty="0"/>
            </a:br>
            <a:r>
              <a:rPr kumimoji="1" lang="ja-JP" altLang="en-US" sz="2400" dirty="0"/>
              <a:t>　　　</a:t>
            </a:r>
            <a:r>
              <a:rPr kumimoji="1" lang="ja-JP" altLang="en-US" sz="2400" u="sng" dirty="0">
                <a:solidFill>
                  <a:srgbClr val="FF0000"/>
                </a:solidFill>
              </a:rPr>
              <a:t>表示されて</a:t>
            </a:r>
            <a:r>
              <a:rPr lang="ja-JP" altLang="en-US" sz="2400" u="sng" dirty="0">
                <a:solidFill>
                  <a:srgbClr val="FF0000"/>
                </a:solidFill>
              </a:rPr>
              <a:t> いない</a:t>
            </a:r>
            <a:r>
              <a:rPr kumimoji="1" lang="ja-JP" altLang="en-US" sz="2400" u="sng" dirty="0">
                <a:solidFill>
                  <a:srgbClr val="FF0000"/>
                </a:solidFill>
              </a:rPr>
              <a:t>対象製品もあ</a:t>
            </a:r>
            <a:r>
              <a:rPr lang="ja-JP" altLang="en-US" sz="2400" u="sng" dirty="0">
                <a:solidFill>
                  <a:srgbClr val="FF0000"/>
                </a:solidFill>
              </a:rPr>
              <a:t>ります</a:t>
            </a:r>
            <a:r>
              <a:rPr kumimoji="1" lang="ja-JP" altLang="en-US" sz="2400" dirty="0"/>
              <a:t>。</a:t>
            </a:r>
            <a:endParaRPr kumimoji="1" lang="en-US" altLang="ja-JP" sz="2400" dirty="0"/>
          </a:p>
          <a:p>
            <a:pPr marL="0" indent="0">
              <a:buNone/>
            </a:pPr>
            <a:r>
              <a:rPr lang="ja-JP" altLang="en-US" sz="2400" dirty="0"/>
              <a:t>　    ・ＰＯＰ、プライスカード等にて対象製品である旨の案内に</a:t>
            </a:r>
            <a:br>
              <a:rPr lang="en-US" altLang="ja-JP" sz="2400" dirty="0"/>
            </a:br>
            <a:r>
              <a:rPr lang="ja-JP" altLang="en-US" sz="2400" dirty="0"/>
              <a:t>　　　ご協力願います。</a:t>
            </a:r>
            <a:endParaRPr kumimoji="1" lang="ja-JP" altLang="en-US" sz="2400"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11</a:t>
            </a:r>
            <a:endParaRPr lang="ja-JP" altLang="en-US" sz="1400" dirty="0"/>
          </a:p>
        </p:txBody>
      </p:sp>
      <p:pic>
        <p:nvPicPr>
          <p:cNvPr id="6" name="図 5">
            <a:extLst>
              <a:ext uri="{FF2B5EF4-FFF2-40B4-BE49-F238E27FC236}">
                <a16:creationId xmlns:a16="http://schemas.microsoft.com/office/drawing/2014/main" id="{2B8B4FDC-78E0-4C4E-A2B0-3FB1CD44D804}"/>
              </a:ext>
            </a:extLst>
          </p:cNvPr>
          <p:cNvPicPr>
            <a:picLocks noChangeAspect="1"/>
          </p:cNvPicPr>
          <p:nvPr/>
        </p:nvPicPr>
        <p:blipFill>
          <a:blip r:embed="rId3"/>
          <a:stretch>
            <a:fillRect/>
          </a:stretch>
        </p:blipFill>
        <p:spPr>
          <a:xfrm>
            <a:off x="0" y="6365434"/>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59824" y="54366"/>
            <a:ext cx="1584176" cy="576063"/>
          </a:xfrm>
          <a:prstGeom prst="rect">
            <a:avLst/>
          </a:prstGeom>
        </p:spPr>
      </p:pic>
    </p:spTree>
    <p:extLst>
      <p:ext uri="{BB962C8B-B14F-4D97-AF65-F5344CB8AC3E}">
        <p14:creationId xmlns:p14="http://schemas.microsoft.com/office/powerpoint/2010/main" val="665110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8880"/>
            <a:ext cx="6732240" cy="1050499"/>
          </a:xfrm>
        </p:spPr>
        <p:txBody>
          <a:bodyPr>
            <a:noAutofit/>
          </a:bodyPr>
          <a:lstStyle/>
          <a:p>
            <a:pPr algn="l"/>
            <a:r>
              <a:rPr kumimoji="1" lang="ja-JP" altLang="en-US" sz="3500" dirty="0"/>
              <a:t>９．</a:t>
            </a:r>
            <a:r>
              <a:rPr kumimoji="1" lang="ja-JP" altLang="en-US" sz="3500" u="sng" dirty="0"/>
              <a:t>対象の</a:t>
            </a:r>
            <a:r>
              <a:rPr lang="ja-JP" altLang="en-US" sz="3500" u="sng" dirty="0"/>
              <a:t>ＯＴＣ医薬品は</a:t>
            </a:r>
            <a:r>
              <a:rPr kumimoji="1" lang="ja-JP" altLang="en-US" sz="3500" u="sng" dirty="0"/>
              <a:t>どこで</a:t>
            </a:r>
            <a:br>
              <a:rPr kumimoji="1" lang="en-US" altLang="ja-JP" sz="3500" u="sng" dirty="0"/>
            </a:br>
            <a:r>
              <a:rPr lang="ja-JP" altLang="en-US" sz="3500" dirty="0"/>
              <a:t>　　</a:t>
            </a:r>
            <a:r>
              <a:rPr kumimoji="1" lang="ja-JP" altLang="en-US" sz="3500" u="sng" dirty="0"/>
              <a:t>わかるのか？</a:t>
            </a:r>
            <a:r>
              <a:rPr lang="ja-JP" altLang="en-US" sz="3500" u="sng" dirty="0"/>
              <a:t>（②）</a:t>
            </a:r>
            <a:endParaRPr kumimoji="1" lang="ja-JP" altLang="en-US" sz="3500" u="sng" dirty="0"/>
          </a:p>
        </p:txBody>
      </p:sp>
      <p:sp>
        <p:nvSpPr>
          <p:cNvPr id="3" name="コンテンツ プレースホルダー 2"/>
          <p:cNvSpPr>
            <a:spLocks noGrp="1"/>
          </p:cNvSpPr>
          <p:nvPr>
            <p:ph idx="1"/>
          </p:nvPr>
        </p:nvSpPr>
        <p:spPr>
          <a:xfrm>
            <a:off x="211880" y="1363067"/>
            <a:ext cx="8720240" cy="5085184"/>
          </a:xfrm>
        </p:spPr>
        <p:txBody>
          <a:bodyPr>
            <a:noAutofit/>
          </a:bodyPr>
          <a:lstStyle/>
          <a:p>
            <a:pPr>
              <a:spcBef>
                <a:spcPts val="1200"/>
              </a:spcBef>
              <a:buFont typeface="Wingdings" panose="05000000000000000000" pitchFamily="2" charset="2"/>
              <a:buChar char="ü"/>
            </a:pPr>
            <a:r>
              <a:rPr kumimoji="1" lang="ja-JP" altLang="en-US" dirty="0"/>
              <a:t>対象製品を販売時、レシート（領収書）に以下を明記しています。</a:t>
            </a:r>
            <a:endParaRPr kumimoji="1" lang="en-US" altLang="ja-JP" dirty="0"/>
          </a:p>
          <a:p>
            <a:pPr marL="0" indent="0">
              <a:spcBef>
                <a:spcPts val="1200"/>
              </a:spcBef>
              <a:buNone/>
            </a:pPr>
            <a:r>
              <a:rPr kumimoji="1" lang="ja-JP" altLang="en-US" dirty="0"/>
              <a:t>　</a:t>
            </a:r>
            <a:r>
              <a:rPr kumimoji="1" lang="ja-JP" altLang="en-US" sz="2400" dirty="0"/>
              <a:t> ・①商品名、②金額、③</a:t>
            </a:r>
            <a:r>
              <a:rPr kumimoji="1" lang="ja-JP" altLang="en-US" sz="2400" u="sng" dirty="0"/>
              <a:t>当該商品がセルフメディケー</a:t>
            </a:r>
            <a:r>
              <a:rPr lang="ja-JP" altLang="en-US" sz="2400" dirty="0"/>
              <a:t> </a:t>
            </a:r>
            <a:r>
              <a:rPr kumimoji="1" lang="ja-JP" altLang="en-US" sz="2400" u="sng" dirty="0"/>
              <a:t>ション</a:t>
            </a:r>
            <a:r>
              <a:rPr lang="ja-JP" altLang="en-US" sz="2400" u="sng" dirty="0"/>
              <a:t>税制</a:t>
            </a:r>
            <a:br>
              <a:rPr lang="en-US" altLang="ja-JP" sz="2400" u="sng" dirty="0"/>
            </a:br>
            <a:r>
              <a:rPr lang="en-US" altLang="ja-JP" sz="2400" dirty="0"/>
              <a:t> </a:t>
            </a:r>
            <a:r>
              <a:rPr lang="ja-JP" altLang="en-US" sz="2400" dirty="0"/>
              <a:t>　　</a:t>
            </a:r>
            <a:r>
              <a:rPr lang="ja-JP" altLang="en-US" sz="2400" u="sng" dirty="0"/>
              <a:t>対象商品である旨</a:t>
            </a:r>
            <a:r>
              <a:rPr lang="ja-JP" altLang="en-US" sz="2400" dirty="0"/>
              <a:t>、④販売店名、⑤購入日　の明記が</a:t>
            </a:r>
            <a:r>
              <a:rPr lang="ja-JP" altLang="en-US" sz="2400" u="sng" dirty="0"/>
              <a:t>必須</a:t>
            </a:r>
            <a:r>
              <a:rPr kumimoji="1" lang="ja-JP" altLang="en-US" sz="2400" dirty="0"/>
              <a:t>。</a:t>
            </a:r>
            <a:endParaRPr kumimoji="1" lang="en-US" altLang="ja-JP" sz="2400" dirty="0"/>
          </a:p>
          <a:p>
            <a:pPr marL="0" indent="0">
              <a:spcBef>
                <a:spcPts val="1200"/>
              </a:spcBef>
              <a:buNone/>
            </a:pPr>
            <a:r>
              <a:rPr lang="ja-JP" altLang="en-US" sz="2400" dirty="0"/>
              <a:t>　  ・上記の「③当該商品が税制対象である旨の明示」について、</a:t>
            </a:r>
            <a:r>
              <a:rPr kumimoji="1" lang="ja-JP" altLang="en-US" sz="2400" dirty="0"/>
              <a:t> </a:t>
            </a:r>
            <a:br>
              <a:rPr kumimoji="1" lang="en-US" altLang="ja-JP" sz="2400" dirty="0"/>
            </a:br>
            <a:r>
              <a:rPr lang="ja-JP" altLang="en-US" sz="2400" dirty="0"/>
              <a:t>　 </a:t>
            </a:r>
            <a:r>
              <a:rPr kumimoji="1" lang="ja-JP" altLang="en-US" sz="2400" dirty="0"/>
              <a:t>　キャッシュレジスターが発行するレシートでの対応例：</a:t>
            </a:r>
            <a:endParaRPr kumimoji="1" lang="en-US" altLang="ja-JP" sz="2400" dirty="0"/>
          </a:p>
          <a:p>
            <a:pPr marL="0" indent="0">
              <a:spcBef>
                <a:spcPts val="1200"/>
              </a:spcBef>
              <a:buNone/>
            </a:pPr>
            <a:r>
              <a:rPr lang="ja-JP" altLang="en-US" sz="2400" dirty="0"/>
              <a:t>　　 </a:t>
            </a:r>
            <a:r>
              <a:rPr lang="ja-JP" altLang="en-US" sz="2200" u="sng" dirty="0"/>
              <a:t>ｹｰｽ１</a:t>
            </a:r>
            <a:r>
              <a:rPr lang="ja-JP" altLang="en-US" sz="2200" dirty="0"/>
              <a:t>．商品名の前にマーク（例：★（マークは各社で自由に設定））を</a:t>
            </a:r>
            <a:br>
              <a:rPr lang="en-US" altLang="ja-JP" sz="2200" dirty="0"/>
            </a:br>
            <a:r>
              <a:rPr lang="ja-JP" altLang="en-US" sz="2200" dirty="0"/>
              <a:t>　　　　　　　 付すとともに、当該マークが付いている商品が、セルフメディ</a:t>
            </a:r>
            <a:br>
              <a:rPr lang="en-US" altLang="ja-JP" sz="2200" dirty="0"/>
            </a:br>
            <a:r>
              <a:rPr lang="ja-JP" altLang="en-US" sz="2200" dirty="0"/>
              <a:t>　　　　　　　 ケーション税制対象商品である旨（★印はセルフメディケー</a:t>
            </a:r>
            <a:br>
              <a:rPr lang="en-US" altLang="ja-JP" sz="2200" dirty="0"/>
            </a:br>
            <a:r>
              <a:rPr lang="ja-JP" altLang="en-US" sz="2200" dirty="0"/>
              <a:t>　　　　　　　 ション税制対象商品）をレシートに記載。</a:t>
            </a:r>
            <a:endParaRPr lang="en-US" altLang="ja-JP" sz="2200" dirty="0"/>
          </a:p>
          <a:p>
            <a:pPr marL="0" indent="0">
              <a:spcBef>
                <a:spcPts val="1200"/>
              </a:spcBef>
              <a:buNone/>
            </a:pPr>
            <a:r>
              <a:rPr lang="ja-JP" altLang="en-US" sz="2200" dirty="0"/>
              <a:t>　　 </a:t>
            </a:r>
            <a:r>
              <a:rPr lang="ja-JP" altLang="en-US" sz="2200" u="sng" dirty="0"/>
              <a:t>ｹｰｽ</a:t>
            </a:r>
            <a:r>
              <a:rPr lang="en-US" altLang="ja-JP" sz="2200" u="sng" dirty="0">
                <a:latin typeface="+mn-ea"/>
              </a:rPr>
              <a:t>2</a:t>
            </a:r>
            <a:r>
              <a:rPr lang="ja-JP" altLang="en-US" sz="2200" dirty="0"/>
              <a:t> ．対象商品のみの合計額を分けて記載。</a:t>
            </a:r>
            <a:endParaRPr kumimoji="1" lang="ja-JP" altLang="en-US" sz="2200"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12</a:t>
            </a:r>
            <a:endParaRPr lang="ja-JP" altLang="en-US" sz="1400" dirty="0"/>
          </a:p>
        </p:txBody>
      </p:sp>
      <p:pic>
        <p:nvPicPr>
          <p:cNvPr id="6" name="図 5">
            <a:extLst>
              <a:ext uri="{FF2B5EF4-FFF2-40B4-BE49-F238E27FC236}">
                <a16:creationId xmlns:a16="http://schemas.microsoft.com/office/drawing/2014/main" id="{13BCEA5A-9DF9-4E82-BA01-13A2DDBA31BC}"/>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24328" y="85998"/>
            <a:ext cx="1584176" cy="576063"/>
          </a:xfrm>
          <a:prstGeom prst="rect">
            <a:avLst/>
          </a:prstGeom>
        </p:spPr>
      </p:pic>
    </p:spTree>
    <p:extLst>
      <p:ext uri="{BB962C8B-B14F-4D97-AF65-F5344CB8AC3E}">
        <p14:creationId xmlns:p14="http://schemas.microsoft.com/office/powerpoint/2010/main" val="3082546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1C9C135-667E-401F-AAC5-1770DD0204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6240" y="1913742"/>
            <a:ext cx="1962873" cy="3125164"/>
          </a:xfrm>
          <a:prstGeom prst="rect">
            <a:avLst/>
          </a:prstGeom>
        </p:spPr>
      </p:pic>
      <p:pic>
        <p:nvPicPr>
          <p:cNvPr id="5" name="図 4">
            <a:extLst>
              <a:ext uri="{FF2B5EF4-FFF2-40B4-BE49-F238E27FC236}">
                <a16:creationId xmlns:a16="http://schemas.microsoft.com/office/drawing/2014/main" id="{15A46C39-0558-4D8E-B0C7-CA08CAF025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12682" y="1913742"/>
            <a:ext cx="1903534" cy="3127234"/>
          </a:xfrm>
          <a:prstGeom prst="rect">
            <a:avLst/>
          </a:prstGeom>
        </p:spPr>
      </p:pic>
      <p:sp>
        <p:nvSpPr>
          <p:cNvPr id="7" name="タイトル 1"/>
          <p:cNvSpPr txBox="1">
            <a:spLocks/>
          </p:cNvSpPr>
          <p:nvPr/>
        </p:nvSpPr>
        <p:spPr>
          <a:xfrm>
            <a:off x="0" y="383"/>
            <a:ext cx="6660232" cy="112961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pPr>
            <a:r>
              <a:rPr lang="ja-JP" altLang="en-US" sz="3500" dirty="0"/>
              <a:t>９．</a:t>
            </a:r>
            <a:r>
              <a:rPr lang="ja-JP" altLang="en-US" sz="3500" u="sng" dirty="0"/>
              <a:t>対象のＯＴＣ医薬品はどこで</a:t>
            </a:r>
            <a:br>
              <a:rPr lang="en-US" altLang="ja-JP" sz="3500" u="sng" dirty="0"/>
            </a:br>
            <a:r>
              <a:rPr lang="ja-JP" altLang="en-US" sz="3500" dirty="0"/>
              <a:t>　　</a:t>
            </a:r>
            <a:r>
              <a:rPr lang="ja-JP" altLang="en-US" sz="3500" u="sng" dirty="0"/>
              <a:t>わかるのか？（②）</a:t>
            </a:r>
          </a:p>
        </p:txBody>
      </p:sp>
      <p:sp>
        <p:nvSpPr>
          <p:cNvPr id="9" name="コンテンツ プレースホルダー 2"/>
          <p:cNvSpPr txBox="1">
            <a:spLocks/>
          </p:cNvSpPr>
          <p:nvPr/>
        </p:nvSpPr>
        <p:spPr>
          <a:xfrm>
            <a:off x="323528" y="1484784"/>
            <a:ext cx="8686801" cy="5085184"/>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None/>
            </a:pPr>
            <a:r>
              <a:rPr lang="en-US" altLang="ja-JP" sz="2200" dirty="0"/>
              <a:t>【</a:t>
            </a:r>
            <a:r>
              <a:rPr lang="ja-JP" altLang="en-US" sz="2200" dirty="0"/>
              <a:t>参考</a:t>
            </a:r>
            <a:r>
              <a:rPr lang="en-US" altLang="ja-JP" sz="2200" dirty="0"/>
              <a:t>】</a:t>
            </a:r>
            <a:r>
              <a:rPr lang="ja-JP" altLang="en-US" sz="2200" dirty="0"/>
              <a:t>明細出力されるレジシステムの場合</a:t>
            </a:r>
            <a:endParaRPr lang="en-US" altLang="ja-JP" sz="2200" dirty="0"/>
          </a:p>
        </p:txBody>
      </p:sp>
      <p:sp>
        <p:nvSpPr>
          <p:cNvPr id="13" name="正方形/長方形 12"/>
          <p:cNvSpPr/>
          <p:nvPr/>
        </p:nvSpPr>
        <p:spPr>
          <a:xfrm>
            <a:off x="2570392" y="5097756"/>
            <a:ext cx="5385984" cy="1323439"/>
          </a:xfrm>
          <a:prstGeom prst="rect">
            <a:avLst/>
          </a:prstGeom>
        </p:spPr>
        <p:txBody>
          <a:bodyPr wrap="square">
            <a:spAutoFit/>
          </a:bodyPr>
          <a:lstStyle/>
          <a:p>
            <a:pPr marL="182563" indent="-182563">
              <a:buNone/>
            </a:pPr>
            <a:r>
              <a:rPr lang="ja-JP" altLang="en-US" sz="1600" b="1" dirty="0">
                <a:solidFill>
                  <a:srgbClr val="FF0000"/>
                </a:solidFill>
              </a:rPr>
              <a:t>①商品名</a:t>
            </a:r>
            <a:endParaRPr lang="en-US" altLang="ja-JP" sz="1600" b="1" dirty="0">
              <a:solidFill>
                <a:srgbClr val="FF0000"/>
              </a:solidFill>
            </a:endParaRPr>
          </a:p>
          <a:p>
            <a:pPr marL="182563" indent="-182563">
              <a:buNone/>
            </a:pPr>
            <a:r>
              <a:rPr lang="ja-JP" altLang="en-US" sz="1600" b="1" dirty="0">
                <a:solidFill>
                  <a:srgbClr val="FF0000"/>
                </a:solidFill>
              </a:rPr>
              <a:t>②金額</a:t>
            </a:r>
            <a:endParaRPr lang="en-US" altLang="ja-JP" sz="1600" b="1" dirty="0">
              <a:solidFill>
                <a:srgbClr val="FF0000"/>
              </a:solidFill>
            </a:endParaRPr>
          </a:p>
          <a:p>
            <a:pPr marL="182563" indent="-182563">
              <a:buNone/>
            </a:pPr>
            <a:r>
              <a:rPr lang="ja-JP" altLang="en-US" sz="1600" b="1" dirty="0">
                <a:solidFill>
                  <a:srgbClr val="FF0000"/>
                </a:solidFill>
              </a:rPr>
              <a:t>③当該商品がセルフメディケーション税制対象商品である旨</a:t>
            </a:r>
            <a:endParaRPr lang="en-US" altLang="ja-JP" sz="1600" b="1" dirty="0">
              <a:solidFill>
                <a:srgbClr val="FF0000"/>
              </a:solidFill>
            </a:endParaRPr>
          </a:p>
          <a:p>
            <a:pPr marL="182563" indent="-182563">
              <a:buNone/>
            </a:pPr>
            <a:r>
              <a:rPr lang="ja-JP" altLang="en-US" sz="1600" b="1" dirty="0">
                <a:solidFill>
                  <a:srgbClr val="FF0000"/>
                </a:solidFill>
              </a:rPr>
              <a:t>④販売店名</a:t>
            </a:r>
            <a:endParaRPr lang="en-US" altLang="ja-JP" sz="1600" b="1" dirty="0">
              <a:solidFill>
                <a:srgbClr val="FF0000"/>
              </a:solidFill>
            </a:endParaRPr>
          </a:p>
          <a:p>
            <a:pPr marL="182563" indent="-182563">
              <a:buNone/>
            </a:pPr>
            <a:r>
              <a:rPr lang="ja-JP" altLang="en-US" sz="1600" b="1" dirty="0">
                <a:solidFill>
                  <a:srgbClr val="FF0000"/>
                </a:solidFill>
              </a:rPr>
              <a:t>⑤購入日</a:t>
            </a:r>
          </a:p>
        </p:txBody>
      </p:sp>
      <p:sp>
        <p:nvSpPr>
          <p:cNvPr id="18" name="正方形/長方形 17"/>
          <p:cNvSpPr/>
          <p:nvPr/>
        </p:nvSpPr>
        <p:spPr>
          <a:xfrm>
            <a:off x="113742" y="1917389"/>
            <a:ext cx="2324377" cy="2031325"/>
          </a:xfrm>
          <a:prstGeom prst="rect">
            <a:avLst/>
          </a:prstGeom>
          <a:ln>
            <a:solidFill>
              <a:schemeClr val="tx1"/>
            </a:solidFill>
          </a:ln>
        </p:spPr>
        <p:txBody>
          <a:bodyPr wrap="square">
            <a:spAutoFit/>
          </a:bodyPr>
          <a:lstStyle/>
          <a:p>
            <a:pPr marL="0" indent="0">
              <a:buNone/>
            </a:pPr>
            <a:r>
              <a:rPr lang="ja-JP" altLang="en-US" u="sng" dirty="0"/>
              <a:t>ケース１：購入品がまとめて印字される場合</a:t>
            </a:r>
            <a:endParaRPr lang="en-US" altLang="ja-JP" u="sng" dirty="0"/>
          </a:p>
          <a:p>
            <a:pPr marL="92075" indent="-92075">
              <a:buNone/>
            </a:pPr>
            <a:r>
              <a:rPr lang="ja-JP" altLang="en-US" dirty="0"/>
              <a:t>・対象商品の欄には</a:t>
            </a:r>
            <a:endParaRPr lang="en-US" altLang="ja-JP" dirty="0"/>
          </a:p>
          <a:p>
            <a:pPr marL="92075" indent="-92075">
              <a:buNone/>
            </a:pPr>
            <a:r>
              <a:rPr lang="ja-JP" altLang="en-US" dirty="0"/>
              <a:t> ★印を印字する。</a:t>
            </a:r>
            <a:endParaRPr lang="en-US" altLang="ja-JP" dirty="0"/>
          </a:p>
          <a:p>
            <a:pPr marL="92075" indent="-92075">
              <a:buNone/>
            </a:pPr>
            <a:r>
              <a:rPr lang="ja-JP" altLang="en-US" dirty="0"/>
              <a:t>・別欄に、★印は税制対象品目である旨を</a:t>
            </a:r>
            <a:endParaRPr lang="en-US" altLang="ja-JP" dirty="0"/>
          </a:p>
          <a:p>
            <a:pPr marL="92075" indent="-92075">
              <a:buNone/>
            </a:pPr>
            <a:r>
              <a:rPr lang="ja-JP" altLang="en-US" dirty="0"/>
              <a:t> 明示する。</a:t>
            </a:r>
            <a:endParaRPr lang="en-US" altLang="ja-JP" dirty="0"/>
          </a:p>
        </p:txBody>
      </p:sp>
      <p:sp>
        <p:nvSpPr>
          <p:cNvPr id="19" name="正方形/長方形 18"/>
          <p:cNvSpPr/>
          <p:nvPr/>
        </p:nvSpPr>
        <p:spPr>
          <a:xfrm>
            <a:off x="6585912" y="1891805"/>
            <a:ext cx="2479391" cy="2031325"/>
          </a:xfrm>
          <a:prstGeom prst="rect">
            <a:avLst/>
          </a:prstGeom>
          <a:ln>
            <a:solidFill>
              <a:schemeClr val="tx1"/>
            </a:solidFill>
          </a:ln>
        </p:spPr>
        <p:txBody>
          <a:bodyPr wrap="square">
            <a:spAutoFit/>
          </a:bodyPr>
          <a:lstStyle/>
          <a:p>
            <a:pPr marL="0" indent="0">
              <a:buNone/>
            </a:pPr>
            <a:r>
              <a:rPr lang="ja-JP" altLang="en-US" u="sng" dirty="0"/>
              <a:t>ケース２：購入品が分けて印字される場合</a:t>
            </a:r>
            <a:endParaRPr lang="en-US" altLang="ja-JP" u="sng" dirty="0"/>
          </a:p>
          <a:p>
            <a:pPr marL="173038" indent="-173038">
              <a:buNone/>
            </a:pPr>
            <a:r>
              <a:rPr lang="ja-JP" altLang="en-US" dirty="0"/>
              <a:t>・税制対象品目のみ</a:t>
            </a:r>
            <a:endParaRPr lang="en-US" altLang="ja-JP" dirty="0"/>
          </a:p>
          <a:p>
            <a:pPr marL="173038" indent="-173038">
              <a:buNone/>
            </a:pPr>
            <a:r>
              <a:rPr lang="en-US" altLang="ja-JP" dirty="0"/>
              <a:t>  </a:t>
            </a:r>
            <a:r>
              <a:rPr lang="ja-JP" altLang="en-US" dirty="0"/>
              <a:t>まとめて印字する。</a:t>
            </a:r>
            <a:endParaRPr lang="en-US" altLang="ja-JP" dirty="0"/>
          </a:p>
          <a:p>
            <a:pPr marL="173038" indent="-173038">
              <a:buNone/>
            </a:pPr>
            <a:r>
              <a:rPr lang="ja-JP" altLang="en-US" dirty="0"/>
              <a:t>・同じ欄内に、税制対象</a:t>
            </a:r>
            <a:endParaRPr lang="en-US" altLang="ja-JP" dirty="0"/>
          </a:p>
          <a:p>
            <a:pPr marL="173038" indent="-173038">
              <a:buNone/>
            </a:pPr>
            <a:r>
              <a:rPr lang="en-US" altLang="ja-JP" dirty="0"/>
              <a:t>  </a:t>
            </a:r>
            <a:r>
              <a:rPr lang="ja-JP" altLang="en-US" dirty="0"/>
              <a:t>品目である旨を明示</a:t>
            </a:r>
            <a:endParaRPr lang="en-US" altLang="ja-JP" dirty="0"/>
          </a:p>
          <a:p>
            <a:pPr marL="173038" indent="-173038">
              <a:buNone/>
            </a:pPr>
            <a:r>
              <a:rPr lang="en-US" altLang="ja-JP" dirty="0"/>
              <a:t>  </a:t>
            </a:r>
            <a:r>
              <a:rPr lang="ja-JP" altLang="en-US" dirty="0"/>
              <a:t>する。</a:t>
            </a:r>
            <a:endParaRPr lang="en-US" altLang="ja-JP" dirty="0"/>
          </a:p>
        </p:txBody>
      </p:sp>
      <p:sp>
        <p:nvSpPr>
          <p:cNvPr id="20" name="スライド番号プレースホルダー 1"/>
          <p:cNvSpPr>
            <a:spLocks noGrp="1"/>
          </p:cNvSpPr>
          <p:nvPr>
            <p:ph type="sldNum" sz="quarter" idx="12"/>
          </p:nvPr>
        </p:nvSpPr>
        <p:spPr>
          <a:xfrm>
            <a:off x="6886420" y="6300189"/>
            <a:ext cx="2057400" cy="365125"/>
          </a:xfrm>
        </p:spPr>
        <p:txBody>
          <a:bodyPr/>
          <a:lstStyle/>
          <a:p>
            <a:r>
              <a:rPr lang="en-US" altLang="ja-JP" sz="1400" dirty="0"/>
              <a:t>13</a:t>
            </a:r>
            <a:endParaRPr lang="ja-JP" altLang="en-US" sz="1400" dirty="0"/>
          </a:p>
        </p:txBody>
      </p:sp>
      <p:sp>
        <p:nvSpPr>
          <p:cNvPr id="6" name="正方形/長方形 5">
            <a:extLst>
              <a:ext uri="{FF2B5EF4-FFF2-40B4-BE49-F238E27FC236}">
                <a16:creationId xmlns:a16="http://schemas.microsoft.com/office/drawing/2014/main" id="{F58EFBCF-95EF-4B4C-9FA0-EA7862AA0638}"/>
              </a:ext>
            </a:extLst>
          </p:cNvPr>
          <p:cNvSpPr/>
          <p:nvPr/>
        </p:nvSpPr>
        <p:spPr>
          <a:xfrm>
            <a:off x="4427984" y="2564904"/>
            <a:ext cx="364202" cy="307777"/>
          </a:xfrm>
          <a:prstGeom prst="rect">
            <a:avLst/>
          </a:prstGeom>
        </p:spPr>
        <p:txBody>
          <a:bodyPr wrap="none">
            <a:spAutoFit/>
          </a:bodyPr>
          <a:lstStyle/>
          <a:p>
            <a:r>
              <a:rPr lang="ja-JP" altLang="en-US" sz="1400" dirty="0">
                <a:solidFill>
                  <a:srgbClr val="FF0000"/>
                </a:solidFill>
              </a:rPr>
              <a:t>⑤</a:t>
            </a:r>
            <a:endParaRPr lang="ja-JP" altLang="en-US" sz="1400" dirty="0"/>
          </a:p>
        </p:txBody>
      </p:sp>
      <p:sp>
        <p:nvSpPr>
          <p:cNvPr id="26" name="正方形/長方形 25">
            <a:extLst>
              <a:ext uri="{FF2B5EF4-FFF2-40B4-BE49-F238E27FC236}">
                <a16:creationId xmlns:a16="http://schemas.microsoft.com/office/drawing/2014/main" id="{6E5A9DB0-7CDE-46B1-97C5-119540DC6328}"/>
              </a:ext>
            </a:extLst>
          </p:cNvPr>
          <p:cNvSpPr/>
          <p:nvPr/>
        </p:nvSpPr>
        <p:spPr>
          <a:xfrm>
            <a:off x="2411760" y="2761183"/>
            <a:ext cx="364202" cy="307777"/>
          </a:xfrm>
          <a:prstGeom prst="rect">
            <a:avLst/>
          </a:prstGeom>
        </p:spPr>
        <p:txBody>
          <a:bodyPr wrap="none">
            <a:spAutoFit/>
          </a:bodyPr>
          <a:lstStyle/>
          <a:p>
            <a:r>
              <a:rPr lang="ja-JP" altLang="en-US" sz="1400" dirty="0">
                <a:solidFill>
                  <a:srgbClr val="FF0000"/>
                </a:solidFill>
              </a:rPr>
              <a:t>⑤</a:t>
            </a:r>
            <a:endParaRPr lang="ja-JP" altLang="en-US" sz="1400" dirty="0"/>
          </a:p>
        </p:txBody>
      </p:sp>
      <p:sp>
        <p:nvSpPr>
          <p:cNvPr id="10" name="正方形/長方形 9">
            <a:extLst>
              <a:ext uri="{FF2B5EF4-FFF2-40B4-BE49-F238E27FC236}">
                <a16:creationId xmlns:a16="http://schemas.microsoft.com/office/drawing/2014/main" id="{326E18CF-12EE-4CFC-82A5-AE22DDF32AA1}"/>
              </a:ext>
            </a:extLst>
          </p:cNvPr>
          <p:cNvSpPr/>
          <p:nvPr/>
        </p:nvSpPr>
        <p:spPr>
          <a:xfrm>
            <a:off x="3168875" y="2202632"/>
            <a:ext cx="364202" cy="307777"/>
          </a:xfrm>
          <a:prstGeom prst="rect">
            <a:avLst/>
          </a:prstGeom>
        </p:spPr>
        <p:txBody>
          <a:bodyPr wrap="none">
            <a:spAutoFit/>
          </a:bodyPr>
          <a:lstStyle/>
          <a:p>
            <a:r>
              <a:rPr lang="ja-JP" altLang="en-US" sz="1400" dirty="0">
                <a:solidFill>
                  <a:srgbClr val="FF0000"/>
                </a:solidFill>
              </a:rPr>
              <a:t>④</a:t>
            </a:r>
            <a:endParaRPr lang="ja-JP" altLang="en-US" sz="1400" dirty="0"/>
          </a:p>
        </p:txBody>
      </p:sp>
      <p:sp>
        <p:nvSpPr>
          <p:cNvPr id="30" name="正方形/長方形 29">
            <a:extLst>
              <a:ext uri="{FF2B5EF4-FFF2-40B4-BE49-F238E27FC236}">
                <a16:creationId xmlns:a16="http://schemas.microsoft.com/office/drawing/2014/main" id="{2DC01537-2811-4416-9CD6-4C496ACCCB6D}"/>
              </a:ext>
            </a:extLst>
          </p:cNvPr>
          <p:cNvSpPr/>
          <p:nvPr/>
        </p:nvSpPr>
        <p:spPr>
          <a:xfrm>
            <a:off x="5125724" y="2060848"/>
            <a:ext cx="364202" cy="307777"/>
          </a:xfrm>
          <a:prstGeom prst="rect">
            <a:avLst/>
          </a:prstGeom>
        </p:spPr>
        <p:txBody>
          <a:bodyPr wrap="none">
            <a:spAutoFit/>
          </a:bodyPr>
          <a:lstStyle/>
          <a:p>
            <a:r>
              <a:rPr lang="ja-JP" altLang="en-US" sz="1400" dirty="0">
                <a:solidFill>
                  <a:srgbClr val="FF0000"/>
                </a:solidFill>
              </a:rPr>
              <a:t>④</a:t>
            </a:r>
            <a:endParaRPr lang="ja-JP" altLang="en-US" sz="1400" dirty="0"/>
          </a:p>
        </p:txBody>
      </p:sp>
      <p:sp>
        <p:nvSpPr>
          <p:cNvPr id="11" name="正方形/長方形 10">
            <a:extLst>
              <a:ext uri="{FF2B5EF4-FFF2-40B4-BE49-F238E27FC236}">
                <a16:creationId xmlns:a16="http://schemas.microsoft.com/office/drawing/2014/main" id="{3F57A56A-53D6-43FA-BEC7-3A2084E3719C}"/>
              </a:ext>
            </a:extLst>
          </p:cNvPr>
          <p:cNvSpPr/>
          <p:nvPr/>
        </p:nvSpPr>
        <p:spPr>
          <a:xfrm>
            <a:off x="6186862" y="3356992"/>
            <a:ext cx="364202" cy="307777"/>
          </a:xfrm>
          <a:prstGeom prst="rect">
            <a:avLst/>
          </a:prstGeom>
        </p:spPr>
        <p:txBody>
          <a:bodyPr wrap="none">
            <a:spAutoFit/>
          </a:bodyPr>
          <a:lstStyle/>
          <a:p>
            <a:r>
              <a:rPr lang="ja-JP" altLang="en-US" sz="1400" dirty="0">
                <a:solidFill>
                  <a:srgbClr val="FF0000"/>
                </a:solidFill>
              </a:rPr>
              <a:t>③</a:t>
            </a:r>
            <a:endParaRPr lang="ja-JP" altLang="en-US" sz="1400" dirty="0"/>
          </a:p>
        </p:txBody>
      </p:sp>
      <p:sp>
        <p:nvSpPr>
          <p:cNvPr id="32" name="正方形/長方形 31">
            <a:extLst>
              <a:ext uri="{FF2B5EF4-FFF2-40B4-BE49-F238E27FC236}">
                <a16:creationId xmlns:a16="http://schemas.microsoft.com/office/drawing/2014/main" id="{144B4A51-F5CE-471F-B899-A21ACB83E260}"/>
              </a:ext>
            </a:extLst>
          </p:cNvPr>
          <p:cNvSpPr/>
          <p:nvPr/>
        </p:nvSpPr>
        <p:spPr>
          <a:xfrm>
            <a:off x="4207798" y="4376346"/>
            <a:ext cx="364202" cy="307777"/>
          </a:xfrm>
          <a:prstGeom prst="rect">
            <a:avLst/>
          </a:prstGeom>
        </p:spPr>
        <p:txBody>
          <a:bodyPr wrap="none">
            <a:spAutoFit/>
          </a:bodyPr>
          <a:lstStyle/>
          <a:p>
            <a:r>
              <a:rPr lang="ja-JP" altLang="en-US" sz="1400" dirty="0">
                <a:solidFill>
                  <a:srgbClr val="FF0000"/>
                </a:solidFill>
              </a:rPr>
              <a:t>③</a:t>
            </a:r>
            <a:endParaRPr lang="ja-JP" altLang="en-US" sz="1400" dirty="0"/>
          </a:p>
        </p:txBody>
      </p:sp>
      <p:sp>
        <p:nvSpPr>
          <p:cNvPr id="12" name="正方形/長方形 11">
            <a:extLst>
              <a:ext uri="{FF2B5EF4-FFF2-40B4-BE49-F238E27FC236}">
                <a16:creationId xmlns:a16="http://schemas.microsoft.com/office/drawing/2014/main" id="{95E22DF7-3F18-4628-9A84-1A53C6D2E2A0}"/>
              </a:ext>
            </a:extLst>
          </p:cNvPr>
          <p:cNvSpPr/>
          <p:nvPr/>
        </p:nvSpPr>
        <p:spPr>
          <a:xfrm>
            <a:off x="3926618" y="2977207"/>
            <a:ext cx="364202" cy="307777"/>
          </a:xfrm>
          <a:prstGeom prst="rect">
            <a:avLst/>
          </a:prstGeom>
        </p:spPr>
        <p:txBody>
          <a:bodyPr wrap="none">
            <a:spAutoFit/>
          </a:bodyPr>
          <a:lstStyle/>
          <a:p>
            <a:r>
              <a:rPr lang="ja-JP" altLang="en-US" sz="1400" dirty="0">
                <a:solidFill>
                  <a:srgbClr val="FF0000"/>
                </a:solidFill>
              </a:rPr>
              <a:t>②</a:t>
            </a:r>
            <a:endParaRPr lang="ja-JP" altLang="en-US" sz="1400" dirty="0"/>
          </a:p>
        </p:txBody>
      </p:sp>
      <p:sp>
        <p:nvSpPr>
          <p:cNvPr id="34" name="正方形/長方形 33">
            <a:extLst>
              <a:ext uri="{FF2B5EF4-FFF2-40B4-BE49-F238E27FC236}">
                <a16:creationId xmlns:a16="http://schemas.microsoft.com/office/drawing/2014/main" id="{9ECD3248-6777-401C-9A84-CB4518F69A03}"/>
              </a:ext>
            </a:extLst>
          </p:cNvPr>
          <p:cNvSpPr/>
          <p:nvPr/>
        </p:nvSpPr>
        <p:spPr>
          <a:xfrm>
            <a:off x="3923928" y="3265239"/>
            <a:ext cx="364202" cy="307777"/>
          </a:xfrm>
          <a:prstGeom prst="rect">
            <a:avLst/>
          </a:prstGeom>
        </p:spPr>
        <p:txBody>
          <a:bodyPr wrap="none">
            <a:spAutoFit/>
          </a:bodyPr>
          <a:lstStyle/>
          <a:p>
            <a:r>
              <a:rPr lang="ja-JP" altLang="en-US" sz="1400" dirty="0">
                <a:solidFill>
                  <a:srgbClr val="FF0000"/>
                </a:solidFill>
              </a:rPr>
              <a:t>②</a:t>
            </a:r>
            <a:endParaRPr lang="ja-JP" altLang="en-US" sz="1400" dirty="0"/>
          </a:p>
        </p:txBody>
      </p:sp>
      <p:sp>
        <p:nvSpPr>
          <p:cNvPr id="36" name="正方形/長方形 35">
            <a:extLst>
              <a:ext uri="{FF2B5EF4-FFF2-40B4-BE49-F238E27FC236}">
                <a16:creationId xmlns:a16="http://schemas.microsoft.com/office/drawing/2014/main" id="{8174DD6B-D9B6-4212-AB26-DE9012628522}"/>
              </a:ext>
            </a:extLst>
          </p:cNvPr>
          <p:cNvSpPr/>
          <p:nvPr/>
        </p:nvSpPr>
        <p:spPr>
          <a:xfrm>
            <a:off x="5935990" y="2717321"/>
            <a:ext cx="364202" cy="307777"/>
          </a:xfrm>
          <a:prstGeom prst="rect">
            <a:avLst/>
          </a:prstGeom>
        </p:spPr>
        <p:txBody>
          <a:bodyPr wrap="none">
            <a:spAutoFit/>
          </a:bodyPr>
          <a:lstStyle/>
          <a:p>
            <a:r>
              <a:rPr lang="ja-JP" altLang="en-US" sz="1400" dirty="0">
                <a:solidFill>
                  <a:srgbClr val="FF0000"/>
                </a:solidFill>
              </a:rPr>
              <a:t>②</a:t>
            </a:r>
            <a:endParaRPr lang="ja-JP" altLang="en-US" sz="1400" dirty="0"/>
          </a:p>
        </p:txBody>
      </p:sp>
      <p:sp>
        <p:nvSpPr>
          <p:cNvPr id="14" name="正方形/長方形 13">
            <a:extLst>
              <a:ext uri="{FF2B5EF4-FFF2-40B4-BE49-F238E27FC236}">
                <a16:creationId xmlns:a16="http://schemas.microsoft.com/office/drawing/2014/main" id="{8386C2D9-A5E5-4F57-ACB9-41B05DB2F90C}"/>
              </a:ext>
            </a:extLst>
          </p:cNvPr>
          <p:cNvSpPr/>
          <p:nvPr/>
        </p:nvSpPr>
        <p:spPr>
          <a:xfrm>
            <a:off x="3419831" y="2977207"/>
            <a:ext cx="364202" cy="307777"/>
          </a:xfrm>
          <a:prstGeom prst="rect">
            <a:avLst/>
          </a:prstGeom>
        </p:spPr>
        <p:txBody>
          <a:bodyPr wrap="none">
            <a:spAutoFit/>
          </a:bodyPr>
          <a:lstStyle/>
          <a:p>
            <a:r>
              <a:rPr lang="ja-JP" altLang="en-US" sz="1400" dirty="0">
                <a:solidFill>
                  <a:srgbClr val="FF0000"/>
                </a:solidFill>
              </a:rPr>
              <a:t>①</a:t>
            </a:r>
            <a:endParaRPr lang="ja-JP" altLang="en-US" sz="1400" dirty="0"/>
          </a:p>
        </p:txBody>
      </p:sp>
      <p:sp>
        <p:nvSpPr>
          <p:cNvPr id="39" name="正方形/長方形 38">
            <a:extLst>
              <a:ext uri="{FF2B5EF4-FFF2-40B4-BE49-F238E27FC236}">
                <a16:creationId xmlns:a16="http://schemas.microsoft.com/office/drawing/2014/main" id="{EAD3B1F1-BE52-4BA9-A4AE-D4BC5426E456}"/>
              </a:ext>
            </a:extLst>
          </p:cNvPr>
          <p:cNvSpPr/>
          <p:nvPr/>
        </p:nvSpPr>
        <p:spPr>
          <a:xfrm>
            <a:off x="3419872" y="3265239"/>
            <a:ext cx="364202" cy="307777"/>
          </a:xfrm>
          <a:prstGeom prst="rect">
            <a:avLst/>
          </a:prstGeom>
        </p:spPr>
        <p:txBody>
          <a:bodyPr wrap="none">
            <a:spAutoFit/>
          </a:bodyPr>
          <a:lstStyle/>
          <a:p>
            <a:r>
              <a:rPr lang="ja-JP" altLang="en-US" sz="1400" dirty="0">
                <a:solidFill>
                  <a:srgbClr val="FF0000"/>
                </a:solidFill>
              </a:rPr>
              <a:t>①</a:t>
            </a:r>
            <a:endParaRPr lang="ja-JP" altLang="en-US" sz="1400" dirty="0"/>
          </a:p>
        </p:txBody>
      </p:sp>
      <p:sp>
        <p:nvSpPr>
          <p:cNvPr id="42" name="正方形/長方形 41">
            <a:extLst>
              <a:ext uri="{FF2B5EF4-FFF2-40B4-BE49-F238E27FC236}">
                <a16:creationId xmlns:a16="http://schemas.microsoft.com/office/drawing/2014/main" id="{8DFB8BAC-25A8-4A36-B180-77B6B8D0B576}"/>
              </a:ext>
            </a:extLst>
          </p:cNvPr>
          <p:cNvSpPr/>
          <p:nvPr/>
        </p:nvSpPr>
        <p:spPr>
          <a:xfrm>
            <a:off x="5408715" y="2711054"/>
            <a:ext cx="364202" cy="307777"/>
          </a:xfrm>
          <a:prstGeom prst="rect">
            <a:avLst/>
          </a:prstGeom>
        </p:spPr>
        <p:txBody>
          <a:bodyPr wrap="none">
            <a:spAutoFit/>
          </a:bodyPr>
          <a:lstStyle/>
          <a:p>
            <a:r>
              <a:rPr lang="ja-JP" altLang="en-US" sz="1400" dirty="0">
                <a:solidFill>
                  <a:srgbClr val="FF0000"/>
                </a:solidFill>
              </a:rPr>
              <a:t>①</a:t>
            </a:r>
            <a:endParaRPr lang="ja-JP" altLang="en-US" sz="1400" dirty="0"/>
          </a:p>
        </p:txBody>
      </p:sp>
      <p:pic>
        <p:nvPicPr>
          <p:cNvPr id="44" name="図 43">
            <a:extLst>
              <a:ext uri="{FF2B5EF4-FFF2-40B4-BE49-F238E27FC236}">
                <a16:creationId xmlns:a16="http://schemas.microsoft.com/office/drawing/2014/main" id="{6BD7EE90-0293-4F01-954F-75D091814FA1}"/>
              </a:ext>
            </a:extLst>
          </p:cNvPr>
          <p:cNvPicPr>
            <a:picLocks noChangeAspect="1"/>
          </p:cNvPicPr>
          <p:nvPr/>
        </p:nvPicPr>
        <p:blipFill>
          <a:blip r:embed="rId5"/>
          <a:stretch>
            <a:fillRect/>
          </a:stretch>
        </p:blipFill>
        <p:spPr>
          <a:xfrm>
            <a:off x="0" y="6369500"/>
            <a:ext cx="2124193" cy="492566"/>
          </a:xfrm>
          <a:prstGeom prst="rect">
            <a:avLst/>
          </a:prstGeom>
        </p:spPr>
      </p:pic>
      <p:pic>
        <p:nvPicPr>
          <p:cNvPr id="24" name="図 23"/>
          <p:cNvPicPr/>
          <p:nvPr/>
        </p:nvPicPr>
        <p:blipFill>
          <a:blip r:embed="rId6" cstate="print">
            <a:extLst>
              <a:ext uri="{28A0092B-C50C-407E-A947-70E740481C1C}">
                <a14:useLocalDpi xmlns:a14="http://schemas.microsoft.com/office/drawing/2010/main" val="0"/>
              </a:ext>
            </a:extLst>
          </a:blip>
          <a:stretch>
            <a:fillRect/>
          </a:stretch>
        </p:blipFill>
        <p:spPr>
          <a:xfrm>
            <a:off x="7559824" y="93578"/>
            <a:ext cx="1584176" cy="576063"/>
          </a:xfrm>
          <a:prstGeom prst="rect">
            <a:avLst/>
          </a:prstGeom>
        </p:spPr>
      </p:pic>
    </p:spTree>
    <p:extLst>
      <p:ext uri="{BB962C8B-B14F-4D97-AF65-F5344CB8AC3E}">
        <p14:creationId xmlns:p14="http://schemas.microsoft.com/office/powerpoint/2010/main" val="463953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58024" y="-35761"/>
            <a:ext cx="6336704" cy="113813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pPr>
            <a:r>
              <a:rPr lang="ja-JP" altLang="en-US" sz="3500" dirty="0"/>
              <a:t>９．</a:t>
            </a:r>
            <a:r>
              <a:rPr lang="ja-JP" altLang="en-US" sz="3500" u="sng" dirty="0"/>
              <a:t>対象のＯＴＣ医薬品はどこで</a:t>
            </a:r>
            <a:br>
              <a:rPr lang="en-US" altLang="ja-JP" sz="3500" u="sng" dirty="0"/>
            </a:br>
            <a:r>
              <a:rPr lang="ja-JP" altLang="en-US" sz="3500" dirty="0"/>
              <a:t>　　</a:t>
            </a:r>
            <a:r>
              <a:rPr lang="ja-JP" altLang="en-US" sz="3500" u="sng" dirty="0"/>
              <a:t>わかるのか？（②）</a:t>
            </a:r>
          </a:p>
        </p:txBody>
      </p:sp>
      <p:sp>
        <p:nvSpPr>
          <p:cNvPr id="9" name="コンテンツ プレースホルダー 2"/>
          <p:cNvSpPr txBox="1">
            <a:spLocks/>
          </p:cNvSpPr>
          <p:nvPr/>
        </p:nvSpPr>
        <p:spPr>
          <a:xfrm>
            <a:off x="467544" y="1323432"/>
            <a:ext cx="1141337" cy="49972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None/>
            </a:pPr>
            <a:r>
              <a:rPr lang="en-US" altLang="ja-JP" sz="2200" dirty="0"/>
              <a:t>【</a:t>
            </a:r>
            <a:r>
              <a:rPr lang="ja-JP" altLang="en-US" sz="2200" dirty="0"/>
              <a:t>参考</a:t>
            </a:r>
            <a:r>
              <a:rPr lang="en-US" altLang="ja-JP" sz="2200" dirty="0"/>
              <a:t>】</a:t>
            </a:r>
          </a:p>
        </p:txBody>
      </p:sp>
      <p:sp>
        <p:nvSpPr>
          <p:cNvPr id="19" name="正方形/長方形 18"/>
          <p:cNvSpPr/>
          <p:nvPr/>
        </p:nvSpPr>
        <p:spPr>
          <a:xfrm>
            <a:off x="1475656" y="1342509"/>
            <a:ext cx="4197244" cy="646331"/>
          </a:xfrm>
          <a:prstGeom prst="rect">
            <a:avLst/>
          </a:prstGeom>
          <a:ln>
            <a:solidFill>
              <a:schemeClr val="tx1"/>
            </a:solidFill>
          </a:ln>
        </p:spPr>
        <p:txBody>
          <a:bodyPr wrap="square">
            <a:spAutoFit/>
          </a:bodyPr>
          <a:lstStyle/>
          <a:p>
            <a:pPr marL="0" indent="0">
              <a:buNone/>
            </a:pPr>
            <a:r>
              <a:rPr lang="ja-JP" altLang="en-US" u="sng" dirty="0"/>
              <a:t>ケース３：手書きの領収書を発行する場合</a:t>
            </a:r>
            <a:endParaRPr lang="en-US" altLang="ja-JP" u="sng" dirty="0"/>
          </a:p>
          <a:p>
            <a:pPr marL="0" indent="0">
              <a:buNone/>
            </a:pPr>
            <a:r>
              <a:rPr lang="ja-JP" altLang="en-US" dirty="0"/>
              <a:t>　・</a:t>
            </a:r>
            <a:r>
              <a:rPr lang="ja-JP" altLang="en-US" dirty="0">
                <a:solidFill>
                  <a:srgbClr val="FF0000"/>
                </a:solidFill>
              </a:rPr>
              <a:t>①～⑤を記入する。</a:t>
            </a:r>
            <a:endParaRPr lang="en-US" altLang="ja-JP" dirty="0">
              <a:solidFill>
                <a:srgbClr val="FF0000"/>
              </a:solidFill>
            </a:endParaRPr>
          </a:p>
        </p:txBody>
      </p:sp>
      <p:sp>
        <p:nvSpPr>
          <p:cNvPr id="22" name="スライド番号プレースホルダー 1"/>
          <p:cNvSpPr>
            <a:spLocks noGrp="1"/>
          </p:cNvSpPr>
          <p:nvPr>
            <p:ph type="sldNum" sz="quarter" idx="12"/>
          </p:nvPr>
        </p:nvSpPr>
        <p:spPr>
          <a:xfrm>
            <a:off x="6819704" y="6238902"/>
            <a:ext cx="2057400" cy="365125"/>
          </a:xfrm>
        </p:spPr>
        <p:txBody>
          <a:bodyPr/>
          <a:lstStyle/>
          <a:p>
            <a:r>
              <a:rPr lang="en-US" altLang="ja-JP" sz="1400" dirty="0"/>
              <a:t>14</a:t>
            </a:r>
            <a:endParaRPr lang="ja-JP" altLang="en-US" sz="1400" dirty="0"/>
          </a:p>
        </p:txBody>
      </p:sp>
      <p:sp>
        <p:nvSpPr>
          <p:cNvPr id="23" name="正方形/長方形 22"/>
          <p:cNvSpPr/>
          <p:nvPr/>
        </p:nvSpPr>
        <p:spPr>
          <a:xfrm>
            <a:off x="6248997" y="5129897"/>
            <a:ext cx="2519687" cy="1200329"/>
          </a:xfrm>
          <a:prstGeom prst="rect">
            <a:avLst/>
          </a:prstGeom>
          <a:ln>
            <a:solidFill>
              <a:srgbClr val="FF0000"/>
            </a:solidFill>
          </a:ln>
        </p:spPr>
        <p:txBody>
          <a:bodyPr wrap="square">
            <a:spAutoFit/>
          </a:bodyPr>
          <a:lstStyle/>
          <a:p>
            <a:pPr marL="0" indent="0">
              <a:buNone/>
            </a:pPr>
            <a:r>
              <a:rPr lang="ja-JP" altLang="en-US" dirty="0">
                <a:solidFill>
                  <a:srgbClr val="FF0000"/>
                </a:solidFill>
              </a:rPr>
              <a:t>注意：税制対象品目の領収書を、</a:t>
            </a:r>
            <a:r>
              <a:rPr lang="en-US" altLang="ja-JP" dirty="0">
                <a:solidFill>
                  <a:srgbClr val="FF0000"/>
                </a:solidFill>
              </a:rPr>
              <a:t>1</a:t>
            </a:r>
            <a:r>
              <a:rPr lang="ja-JP" altLang="en-US" dirty="0">
                <a:solidFill>
                  <a:srgbClr val="FF0000"/>
                </a:solidFill>
              </a:rPr>
              <a:t>品目単位に発行いただく必要はありません。</a:t>
            </a:r>
            <a:endParaRPr lang="en-US" altLang="ja-JP" dirty="0">
              <a:solidFill>
                <a:srgbClr val="FF0000"/>
              </a:solidFill>
            </a:endParaRPr>
          </a:p>
        </p:txBody>
      </p:sp>
      <p:pic>
        <p:nvPicPr>
          <p:cNvPr id="24" name="図 23">
            <a:extLst>
              <a:ext uri="{FF2B5EF4-FFF2-40B4-BE49-F238E27FC236}">
                <a16:creationId xmlns:a16="http://schemas.microsoft.com/office/drawing/2014/main" id="{BB21E1AD-1006-4182-AFEB-F0BA046D12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5376" y="2007485"/>
            <a:ext cx="6213468" cy="3077699"/>
          </a:xfrm>
          <a:prstGeom prst="rect">
            <a:avLst/>
          </a:prstGeom>
        </p:spPr>
      </p:pic>
      <p:sp>
        <p:nvSpPr>
          <p:cNvPr id="27" name="正方形/長方形 26">
            <a:extLst>
              <a:ext uri="{FF2B5EF4-FFF2-40B4-BE49-F238E27FC236}">
                <a16:creationId xmlns:a16="http://schemas.microsoft.com/office/drawing/2014/main" id="{387AFFE7-FBD0-4794-8F11-57F7A72B65BD}"/>
              </a:ext>
            </a:extLst>
          </p:cNvPr>
          <p:cNvSpPr/>
          <p:nvPr/>
        </p:nvSpPr>
        <p:spPr>
          <a:xfrm>
            <a:off x="6516216" y="4057327"/>
            <a:ext cx="370703" cy="307777"/>
          </a:xfrm>
          <a:prstGeom prst="rect">
            <a:avLst/>
          </a:prstGeom>
        </p:spPr>
        <p:txBody>
          <a:bodyPr wrap="square">
            <a:spAutoFit/>
          </a:bodyPr>
          <a:lstStyle/>
          <a:p>
            <a:pPr lvl="0"/>
            <a:r>
              <a:rPr lang="ja-JP" altLang="en-US" sz="1400" b="1" dirty="0">
                <a:solidFill>
                  <a:srgbClr val="FF0000"/>
                </a:solidFill>
                <a:latin typeface="HGｺﾞｼｯｸM" panose="020B0609000000000000" pitchFamily="49" charset="-128"/>
                <a:ea typeface="HGｺﾞｼｯｸM" panose="020B0609000000000000" pitchFamily="49" charset="-128"/>
              </a:rPr>
              <a:t>①</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p:txBody>
      </p:sp>
      <p:sp>
        <p:nvSpPr>
          <p:cNvPr id="28" name="正方形/長方形 27">
            <a:extLst>
              <a:ext uri="{FF2B5EF4-FFF2-40B4-BE49-F238E27FC236}">
                <a16:creationId xmlns:a16="http://schemas.microsoft.com/office/drawing/2014/main" id="{EB2E637B-ED20-4289-9119-D635C8200E29}"/>
              </a:ext>
            </a:extLst>
          </p:cNvPr>
          <p:cNvSpPr/>
          <p:nvPr/>
        </p:nvSpPr>
        <p:spPr>
          <a:xfrm>
            <a:off x="3347864" y="2833191"/>
            <a:ext cx="364202" cy="307777"/>
          </a:xfrm>
          <a:prstGeom prst="rect">
            <a:avLst/>
          </a:prstGeom>
        </p:spPr>
        <p:txBody>
          <a:bodyPr wrap="none">
            <a:spAutoFit/>
          </a:bodyPr>
          <a:lstStyle/>
          <a:p>
            <a:pPr lvl="0"/>
            <a:r>
              <a:rPr lang="ja-JP" altLang="en-US" sz="1400" b="1" dirty="0">
                <a:solidFill>
                  <a:srgbClr val="FF0000"/>
                </a:solidFill>
                <a:latin typeface="HGｺﾞｼｯｸM" panose="020B0609000000000000" pitchFamily="49" charset="-128"/>
                <a:ea typeface="HGｺﾞｼｯｸM" panose="020B0609000000000000" pitchFamily="49" charset="-128"/>
              </a:rPr>
              <a:t>②</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p:txBody>
      </p:sp>
      <p:sp>
        <p:nvSpPr>
          <p:cNvPr id="29" name="正方形/長方形 28">
            <a:extLst>
              <a:ext uri="{FF2B5EF4-FFF2-40B4-BE49-F238E27FC236}">
                <a16:creationId xmlns:a16="http://schemas.microsoft.com/office/drawing/2014/main" id="{5333206E-22CD-4CBB-BD4A-965260CA9E9D}"/>
              </a:ext>
            </a:extLst>
          </p:cNvPr>
          <p:cNvSpPr/>
          <p:nvPr/>
        </p:nvSpPr>
        <p:spPr>
          <a:xfrm>
            <a:off x="7236296" y="3337247"/>
            <a:ext cx="364202" cy="307777"/>
          </a:xfrm>
          <a:prstGeom prst="rect">
            <a:avLst/>
          </a:prstGeom>
        </p:spPr>
        <p:txBody>
          <a:bodyPr wrap="none">
            <a:spAutoFit/>
          </a:bodyPr>
          <a:lstStyle/>
          <a:p>
            <a:pPr lvl="0"/>
            <a:r>
              <a:rPr lang="ja-JP" altLang="en-US" sz="1400" b="1" dirty="0">
                <a:solidFill>
                  <a:srgbClr val="FF0000"/>
                </a:solidFill>
                <a:latin typeface="HGｺﾞｼｯｸM" panose="020B0609000000000000" pitchFamily="49" charset="-128"/>
                <a:ea typeface="HGｺﾞｼｯｸM" panose="020B0609000000000000" pitchFamily="49" charset="-128"/>
              </a:rPr>
              <a:t>③</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p:txBody>
      </p:sp>
      <p:sp>
        <p:nvSpPr>
          <p:cNvPr id="31" name="正方形/長方形 30">
            <a:extLst>
              <a:ext uri="{FF2B5EF4-FFF2-40B4-BE49-F238E27FC236}">
                <a16:creationId xmlns:a16="http://schemas.microsoft.com/office/drawing/2014/main" id="{773A8D4B-3EF0-4A70-BF95-82339D763D0B}"/>
              </a:ext>
            </a:extLst>
          </p:cNvPr>
          <p:cNvSpPr/>
          <p:nvPr/>
        </p:nvSpPr>
        <p:spPr>
          <a:xfrm>
            <a:off x="4639846" y="4417367"/>
            <a:ext cx="364202" cy="307777"/>
          </a:xfrm>
          <a:prstGeom prst="rect">
            <a:avLst/>
          </a:prstGeom>
        </p:spPr>
        <p:txBody>
          <a:bodyPr wrap="none">
            <a:spAutoFit/>
          </a:bodyPr>
          <a:lstStyle/>
          <a:p>
            <a:pPr lvl="0"/>
            <a:r>
              <a:rPr lang="ja-JP" altLang="en-US" sz="1400" b="1" dirty="0">
                <a:solidFill>
                  <a:srgbClr val="FF0000"/>
                </a:solidFill>
                <a:latin typeface="HGｺﾞｼｯｸM" panose="020B0609000000000000" pitchFamily="49" charset="-128"/>
                <a:ea typeface="HGｺﾞｼｯｸM" panose="020B0609000000000000" pitchFamily="49" charset="-128"/>
              </a:rPr>
              <a:t>④</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p:txBody>
      </p:sp>
      <p:sp>
        <p:nvSpPr>
          <p:cNvPr id="32" name="正方形/長方形 31">
            <a:extLst>
              <a:ext uri="{FF2B5EF4-FFF2-40B4-BE49-F238E27FC236}">
                <a16:creationId xmlns:a16="http://schemas.microsoft.com/office/drawing/2014/main" id="{30513129-16C4-4AA7-BBDF-08737165B35D}"/>
              </a:ext>
            </a:extLst>
          </p:cNvPr>
          <p:cNvSpPr/>
          <p:nvPr/>
        </p:nvSpPr>
        <p:spPr>
          <a:xfrm>
            <a:off x="5724128" y="2257127"/>
            <a:ext cx="364202" cy="307777"/>
          </a:xfrm>
          <a:prstGeom prst="rect">
            <a:avLst/>
          </a:prstGeom>
        </p:spPr>
        <p:txBody>
          <a:bodyPr wrap="none">
            <a:spAutoFit/>
          </a:bodyPr>
          <a:lstStyle/>
          <a:p>
            <a:pPr lvl="0"/>
            <a:r>
              <a:rPr lang="ja-JP" altLang="en-US" sz="1400" b="1" dirty="0">
                <a:solidFill>
                  <a:srgbClr val="FF0000"/>
                </a:solidFill>
                <a:latin typeface="HGｺﾞｼｯｸM" panose="020B0609000000000000" pitchFamily="49" charset="-128"/>
                <a:ea typeface="HGｺﾞｼｯｸM" panose="020B0609000000000000" pitchFamily="49" charset="-128"/>
              </a:rPr>
              <a:t>⑤</a:t>
            </a:r>
            <a:endParaRPr lang="en-US" altLang="ja-JP" sz="1400" b="1" dirty="0">
              <a:solidFill>
                <a:srgbClr val="FF0000"/>
              </a:solidFill>
              <a:latin typeface="HGｺﾞｼｯｸM" panose="020B0609000000000000" pitchFamily="49" charset="-128"/>
              <a:ea typeface="HGｺﾞｼｯｸM" panose="020B0609000000000000" pitchFamily="49" charset="-128"/>
            </a:endParaRPr>
          </a:p>
        </p:txBody>
      </p:sp>
      <p:pic>
        <p:nvPicPr>
          <p:cNvPr id="35" name="図 34">
            <a:extLst>
              <a:ext uri="{FF2B5EF4-FFF2-40B4-BE49-F238E27FC236}">
                <a16:creationId xmlns:a16="http://schemas.microsoft.com/office/drawing/2014/main" id="{7B6DD50F-A8EF-4043-A9B4-889252D55AC7}"/>
              </a:ext>
            </a:extLst>
          </p:cNvPr>
          <p:cNvPicPr>
            <a:picLocks noChangeAspect="1"/>
          </p:cNvPicPr>
          <p:nvPr/>
        </p:nvPicPr>
        <p:blipFill>
          <a:blip r:embed="rId4"/>
          <a:stretch>
            <a:fillRect/>
          </a:stretch>
        </p:blipFill>
        <p:spPr>
          <a:xfrm>
            <a:off x="0" y="6369500"/>
            <a:ext cx="2124193" cy="492566"/>
          </a:xfrm>
          <a:prstGeom prst="rect">
            <a:avLst/>
          </a:prstGeom>
        </p:spPr>
      </p:pic>
      <p:sp>
        <p:nvSpPr>
          <p:cNvPr id="33" name="正方形/長方形 32">
            <a:extLst>
              <a:ext uri="{FF2B5EF4-FFF2-40B4-BE49-F238E27FC236}">
                <a16:creationId xmlns:a16="http://schemas.microsoft.com/office/drawing/2014/main" id="{ED057554-256E-47BF-B506-CA2D6828794F}"/>
              </a:ext>
            </a:extLst>
          </p:cNvPr>
          <p:cNvSpPr/>
          <p:nvPr/>
        </p:nvSpPr>
        <p:spPr>
          <a:xfrm>
            <a:off x="760971" y="5129897"/>
            <a:ext cx="5554733" cy="13234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marL="271463" indent="-271463"/>
            <a:r>
              <a:rPr lang="ja-JP" altLang="en-US" sz="1600" b="1" dirty="0">
                <a:solidFill>
                  <a:srgbClr val="FF0000"/>
                </a:solidFill>
                <a:latin typeface="+mj-ea"/>
                <a:ea typeface="+mj-ea"/>
              </a:rPr>
              <a:t>①商品名（控除対象商品の）</a:t>
            </a:r>
            <a:endParaRPr lang="en-US" altLang="ja-JP" sz="1600" b="1" dirty="0">
              <a:solidFill>
                <a:srgbClr val="FF0000"/>
              </a:solidFill>
              <a:latin typeface="+mj-ea"/>
              <a:ea typeface="+mj-ea"/>
            </a:endParaRPr>
          </a:p>
          <a:p>
            <a:pPr marL="271463" indent="-271463"/>
            <a:r>
              <a:rPr lang="ja-JP" altLang="en-US" sz="1600" b="1" dirty="0">
                <a:solidFill>
                  <a:srgbClr val="FF0000"/>
                </a:solidFill>
                <a:latin typeface="+mj-ea"/>
                <a:ea typeface="+mj-ea"/>
              </a:rPr>
              <a:t>②購入金額（税込）</a:t>
            </a:r>
            <a:endParaRPr lang="en-US" altLang="ja-JP" sz="1600" b="1" dirty="0">
              <a:solidFill>
                <a:srgbClr val="FF0000"/>
              </a:solidFill>
              <a:latin typeface="+mj-ea"/>
              <a:ea typeface="+mj-ea"/>
            </a:endParaRPr>
          </a:p>
          <a:p>
            <a:pPr marL="271463" indent="-271463"/>
            <a:r>
              <a:rPr lang="ja-JP" altLang="en-US" sz="1600" b="1" dirty="0">
                <a:solidFill>
                  <a:srgbClr val="FF0000"/>
                </a:solidFill>
                <a:latin typeface="+mj-ea"/>
                <a:ea typeface="+mj-ea"/>
              </a:rPr>
              <a:t>③当該商品がセルフメディケーション税制対象商品である旨</a:t>
            </a:r>
            <a:endParaRPr lang="en-US" altLang="ja-JP" sz="1600" b="1" dirty="0">
              <a:solidFill>
                <a:srgbClr val="FF0000"/>
              </a:solidFill>
              <a:latin typeface="+mj-ea"/>
              <a:ea typeface="+mj-ea"/>
            </a:endParaRPr>
          </a:p>
          <a:p>
            <a:pPr marL="271463" indent="-271463"/>
            <a:r>
              <a:rPr lang="ja-JP" altLang="en-US" sz="1600" b="1" dirty="0">
                <a:solidFill>
                  <a:srgbClr val="FF0000"/>
                </a:solidFill>
                <a:latin typeface="+mj-ea"/>
                <a:ea typeface="+mj-ea"/>
              </a:rPr>
              <a:t>④販売店名</a:t>
            </a:r>
          </a:p>
          <a:p>
            <a:pPr marL="271463" indent="-271463"/>
            <a:r>
              <a:rPr lang="ja-JP" altLang="en-US" sz="1600" b="1" dirty="0">
                <a:solidFill>
                  <a:srgbClr val="FF0000"/>
                </a:solidFill>
                <a:latin typeface="+mj-ea"/>
                <a:ea typeface="+mj-ea"/>
              </a:rPr>
              <a:t>⑤購入日</a:t>
            </a:r>
            <a:endParaRPr lang="en-US" altLang="ja-JP" sz="1600" b="1" dirty="0">
              <a:solidFill>
                <a:srgbClr val="FF0000"/>
              </a:solidFill>
              <a:latin typeface="+mj-ea"/>
              <a:ea typeface="+mj-ea"/>
            </a:endParaRPr>
          </a:p>
        </p:txBody>
      </p:sp>
      <p:pic>
        <p:nvPicPr>
          <p:cNvPr id="16" name="図 15"/>
          <p:cNvPicPr/>
          <p:nvPr/>
        </p:nvPicPr>
        <p:blipFill>
          <a:blip r:embed="rId5" cstate="print">
            <a:extLst>
              <a:ext uri="{28A0092B-C50C-407E-A947-70E740481C1C}">
                <a14:useLocalDpi xmlns:a14="http://schemas.microsoft.com/office/drawing/2010/main" val="0"/>
              </a:ext>
            </a:extLst>
          </a:blip>
          <a:stretch>
            <a:fillRect/>
          </a:stretch>
        </p:blipFill>
        <p:spPr>
          <a:xfrm>
            <a:off x="7559824" y="44624"/>
            <a:ext cx="1584176" cy="576063"/>
          </a:xfrm>
          <a:prstGeom prst="rect">
            <a:avLst/>
          </a:prstGeom>
        </p:spPr>
      </p:pic>
    </p:spTree>
    <p:extLst>
      <p:ext uri="{BB962C8B-B14F-4D97-AF65-F5344CB8AC3E}">
        <p14:creationId xmlns:p14="http://schemas.microsoft.com/office/powerpoint/2010/main" val="3139250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3281"/>
            <a:ext cx="6948264" cy="850106"/>
          </a:xfrm>
        </p:spPr>
        <p:txBody>
          <a:bodyPr>
            <a:normAutofit/>
          </a:bodyPr>
          <a:lstStyle/>
          <a:p>
            <a:pPr algn="l"/>
            <a:r>
              <a:rPr kumimoji="1" lang="ja-JP" altLang="en-US" sz="3600" dirty="0"/>
              <a:t>１０．</a:t>
            </a:r>
            <a:r>
              <a:rPr kumimoji="1" lang="ja-JP" altLang="en-US" sz="3600" u="sng" dirty="0"/>
              <a:t>一定の取組の証明書は？</a:t>
            </a:r>
          </a:p>
        </p:txBody>
      </p:sp>
      <p:sp>
        <p:nvSpPr>
          <p:cNvPr id="3" name="コンテンツ プレースホルダー 2"/>
          <p:cNvSpPr>
            <a:spLocks noGrp="1"/>
          </p:cNvSpPr>
          <p:nvPr>
            <p:ph idx="1"/>
          </p:nvPr>
        </p:nvSpPr>
        <p:spPr>
          <a:xfrm>
            <a:off x="215516" y="1272664"/>
            <a:ext cx="8712968" cy="4996334"/>
          </a:xfrm>
        </p:spPr>
        <p:txBody>
          <a:bodyPr>
            <a:normAutofit fontScale="92500"/>
          </a:bodyPr>
          <a:lstStyle/>
          <a:p>
            <a:pPr>
              <a:spcBef>
                <a:spcPts val="1200"/>
              </a:spcBef>
              <a:buFont typeface="Wingdings" panose="05000000000000000000" pitchFamily="2" charset="2"/>
              <a:buChar char="ü"/>
            </a:pPr>
            <a:r>
              <a:rPr kumimoji="1" lang="ja-JP" altLang="en-US" dirty="0"/>
              <a:t>一定の取組を実施したことがわかる「領収書」や　「結果通知表」の提出が必要です。</a:t>
            </a:r>
            <a:endParaRPr kumimoji="1" lang="en-US" altLang="ja-JP" dirty="0"/>
          </a:p>
          <a:p>
            <a:pPr>
              <a:spcBef>
                <a:spcPts val="1200"/>
              </a:spcBef>
              <a:buFont typeface="Wingdings" panose="05000000000000000000" pitchFamily="2" charset="2"/>
              <a:buChar char="ü"/>
            </a:pPr>
            <a:r>
              <a:rPr lang="ja-JP" altLang="en-US" dirty="0"/>
              <a:t>証明書類には、①</a:t>
            </a:r>
            <a:r>
              <a:rPr lang="ja-JP" altLang="en-US" u="sng" dirty="0"/>
              <a:t>氏名</a:t>
            </a:r>
            <a:r>
              <a:rPr lang="ja-JP" altLang="en-US" dirty="0"/>
              <a:t>、②</a:t>
            </a:r>
            <a:r>
              <a:rPr lang="ja-JP" altLang="en-US" u="sng" dirty="0"/>
              <a:t>一定の取組を行った年</a:t>
            </a:r>
            <a:r>
              <a:rPr lang="ja-JP" altLang="en-US" dirty="0"/>
              <a:t>、③</a:t>
            </a:r>
            <a:r>
              <a:rPr lang="ja-JP" altLang="en-US" u="sng" dirty="0"/>
              <a:t>医療保険者、事業者若しくは市町村の名称又は医療機関若しくは医師の氏名</a:t>
            </a:r>
            <a:r>
              <a:rPr lang="ja-JP" altLang="en-US" dirty="0"/>
              <a:t> の記載が必要です。</a:t>
            </a:r>
            <a:endParaRPr lang="en-US" altLang="ja-JP" dirty="0"/>
          </a:p>
          <a:p>
            <a:pPr>
              <a:spcBef>
                <a:spcPts val="1200"/>
              </a:spcBef>
              <a:buFont typeface="Wingdings" panose="05000000000000000000" pitchFamily="2" charset="2"/>
              <a:buChar char="ü"/>
            </a:pPr>
            <a:r>
              <a:rPr lang="ja-JP" altLang="en-US" dirty="0"/>
              <a:t>「結果通知表」はコピー提出が可能であり、健診　結果部分は不要のため、可能な限り、黒塗りや切り取りを行って下さい。</a:t>
            </a:r>
            <a:endParaRPr lang="en-US" altLang="ja-JP" dirty="0"/>
          </a:p>
          <a:p>
            <a:pPr>
              <a:spcBef>
                <a:spcPts val="1200"/>
              </a:spcBef>
              <a:buFont typeface="Wingdings" panose="05000000000000000000" pitchFamily="2" charset="2"/>
              <a:buChar char="ü"/>
            </a:pPr>
            <a:r>
              <a:rPr lang="ja-JP" altLang="en-US" dirty="0"/>
              <a:t>「領収書」は</a:t>
            </a:r>
            <a:r>
              <a:rPr lang="ja-JP" altLang="en-US" u="sng" dirty="0"/>
              <a:t>自宅で保存</a:t>
            </a:r>
            <a:r>
              <a:rPr lang="ja-JP" altLang="en-US" dirty="0"/>
              <a:t>。</a:t>
            </a:r>
            <a:r>
              <a:rPr lang="ja-JP" altLang="en-US" u="sng" dirty="0">
                <a:solidFill>
                  <a:srgbClr val="0033CC"/>
                </a:solidFill>
              </a:rPr>
              <a:t>明細書</a:t>
            </a:r>
            <a:r>
              <a:rPr lang="ja-JP" altLang="en-US" dirty="0"/>
              <a:t>の提出が必要です。</a:t>
            </a:r>
            <a:endParaRPr kumimoji="1" lang="en-US" altLang="ja-JP"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15</a:t>
            </a:r>
            <a:endParaRPr lang="ja-JP" altLang="en-US" sz="1400" dirty="0"/>
          </a:p>
        </p:txBody>
      </p:sp>
      <p:pic>
        <p:nvPicPr>
          <p:cNvPr id="6" name="図 5">
            <a:extLst>
              <a:ext uri="{FF2B5EF4-FFF2-40B4-BE49-F238E27FC236}">
                <a16:creationId xmlns:a16="http://schemas.microsoft.com/office/drawing/2014/main" id="{93B66FBB-B40E-4C3A-8876-05A4160DBBD6}"/>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24328" y="57299"/>
            <a:ext cx="1584176" cy="576063"/>
          </a:xfrm>
          <a:prstGeom prst="rect">
            <a:avLst/>
          </a:prstGeom>
        </p:spPr>
      </p:pic>
    </p:spTree>
    <p:extLst>
      <p:ext uri="{BB962C8B-B14F-4D97-AF65-F5344CB8AC3E}">
        <p14:creationId xmlns:p14="http://schemas.microsoft.com/office/powerpoint/2010/main" val="304379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6588224" cy="850106"/>
          </a:xfrm>
        </p:spPr>
        <p:txBody>
          <a:bodyPr>
            <a:normAutofit/>
          </a:bodyPr>
          <a:lstStyle/>
          <a:p>
            <a:pPr algn="l"/>
            <a:r>
              <a:rPr kumimoji="1" lang="ja-JP" altLang="en-US" sz="3400" dirty="0"/>
              <a:t>１１．</a:t>
            </a:r>
            <a:r>
              <a:rPr kumimoji="1" lang="ja-JP" altLang="en-US" sz="3400" u="sng" dirty="0"/>
              <a:t>いくら税金が戻ってくるの？</a:t>
            </a:r>
          </a:p>
        </p:txBody>
      </p:sp>
      <p:sp>
        <p:nvSpPr>
          <p:cNvPr id="3" name="コンテンツ プレースホルダー 2"/>
          <p:cNvSpPr>
            <a:spLocks noGrp="1"/>
          </p:cNvSpPr>
          <p:nvPr>
            <p:ph idx="1"/>
          </p:nvPr>
        </p:nvSpPr>
        <p:spPr>
          <a:xfrm>
            <a:off x="395536" y="981511"/>
            <a:ext cx="8496944" cy="5256584"/>
          </a:xfrm>
        </p:spPr>
        <p:txBody>
          <a:bodyPr>
            <a:normAutofit fontScale="85000" lnSpcReduction="20000"/>
          </a:bodyPr>
          <a:lstStyle/>
          <a:p>
            <a:pPr>
              <a:buFont typeface="Wingdings" panose="05000000000000000000" pitchFamily="2" charset="2"/>
              <a:buChar char="ü"/>
            </a:pPr>
            <a:r>
              <a:rPr lang="ja-JP" altLang="en-US" dirty="0"/>
              <a:t>例：一定の取組を行った所得税率２０％の申告者が、</a:t>
            </a:r>
            <a:br>
              <a:rPr lang="en-US" altLang="ja-JP" dirty="0"/>
            </a:br>
            <a:r>
              <a:rPr lang="en-US" altLang="ja-JP" dirty="0"/>
              <a:t>      </a:t>
            </a:r>
            <a:r>
              <a:rPr lang="ja-JP" altLang="en-US" dirty="0"/>
              <a:t>対象製品を年間５万円購入した場合、</a:t>
            </a:r>
            <a:endParaRPr lang="en-US" altLang="ja-JP" dirty="0"/>
          </a:p>
          <a:p>
            <a:pPr marL="0" indent="0">
              <a:buNone/>
            </a:pPr>
            <a:r>
              <a:rPr lang="ja-JP" altLang="en-US" dirty="0"/>
              <a:t>　 　　・所得税（国税）分：</a:t>
            </a:r>
            <a:endParaRPr lang="en-US" altLang="ja-JP" dirty="0"/>
          </a:p>
          <a:p>
            <a:pPr marL="0" indent="0">
              <a:buNone/>
            </a:pPr>
            <a:r>
              <a:rPr lang="ja-JP" altLang="en-US" dirty="0"/>
              <a:t>　　 　　   （５万円－１万２</a:t>
            </a:r>
            <a:r>
              <a:rPr lang="en-US" altLang="ja-JP" dirty="0"/>
              <a:t>,</a:t>
            </a:r>
            <a:r>
              <a:rPr lang="ja-JP" altLang="en-US" dirty="0"/>
              <a:t>０００円）</a:t>
            </a:r>
            <a:r>
              <a:rPr lang="en-US" altLang="ja-JP" dirty="0"/>
              <a:t>×</a:t>
            </a:r>
            <a:r>
              <a:rPr lang="ja-JP" altLang="en-US" dirty="0"/>
              <a:t>２０％＝</a:t>
            </a:r>
            <a:r>
              <a:rPr lang="ja-JP" altLang="en-US" u="sng" dirty="0"/>
              <a:t>７</a:t>
            </a:r>
            <a:r>
              <a:rPr lang="en-US" altLang="ja-JP" u="sng" dirty="0"/>
              <a:t>,</a:t>
            </a:r>
            <a:r>
              <a:rPr lang="ja-JP" altLang="en-US" u="sng" dirty="0"/>
              <a:t>６００円</a:t>
            </a:r>
            <a:endParaRPr lang="en-US" altLang="ja-JP" u="sng" dirty="0"/>
          </a:p>
          <a:p>
            <a:pPr marL="0" indent="0">
              <a:buNone/>
            </a:pPr>
            <a:r>
              <a:rPr lang="ja-JP" altLang="en-US" dirty="0"/>
              <a:t>　 　　・翌年度の住民税（地方税）分：</a:t>
            </a:r>
            <a:endParaRPr lang="en-US" altLang="ja-JP" dirty="0"/>
          </a:p>
          <a:p>
            <a:pPr marL="0" indent="0">
              <a:buNone/>
            </a:pPr>
            <a:r>
              <a:rPr lang="ja-JP" altLang="en-US" dirty="0"/>
              <a:t> 　　　   　（５万円－１万２</a:t>
            </a:r>
            <a:r>
              <a:rPr lang="en-US" altLang="ja-JP" dirty="0"/>
              <a:t>,</a:t>
            </a:r>
            <a:r>
              <a:rPr lang="ja-JP" altLang="en-US" dirty="0"/>
              <a:t>０００円）</a:t>
            </a:r>
            <a:r>
              <a:rPr lang="en-US" altLang="ja-JP" dirty="0"/>
              <a:t>×</a:t>
            </a:r>
          </a:p>
          <a:p>
            <a:pPr marL="0" indent="0">
              <a:buNone/>
            </a:pPr>
            <a:r>
              <a:rPr lang="ja-JP" altLang="en-US" dirty="0"/>
              <a:t>　　　　　                         個人住民税率１０％＝</a:t>
            </a:r>
            <a:r>
              <a:rPr lang="ja-JP" altLang="en-US" u="sng" dirty="0"/>
              <a:t>３</a:t>
            </a:r>
            <a:r>
              <a:rPr lang="en-US" altLang="ja-JP" u="sng" dirty="0"/>
              <a:t>,</a:t>
            </a:r>
            <a:r>
              <a:rPr lang="ja-JP" altLang="en-US" u="sng" dirty="0"/>
              <a:t>８００円</a:t>
            </a:r>
            <a:endParaRPr lang="en-US" altLang="ja-JP" u="sng" dirty="0"/>
          </a:p>
          <a:p>
            <a:pPr marL="0" indent="0">
              <a:buNone/>
            </a:pPr>
            <a:r>
              <a:rPr kumimoji="1" lang="ja-JP" altLang="en-US" dirty="0"/>
              <a:t>　 　　</a:t>
            </a:r>
            <a:r>
              <a:rPr lang="ja-JP" altLang="en-US" dirty="0"/>
              <a:t>・減税額：所得税＋住民税＝</a:t>
            </a:r>
            <a:r>
              <a:rPr lang="ja-JP" altLang="en-US" u="sng" dirty="0"/>
              <a:t>１１</a:t>
            </a:r>
            <a:r>
              <a:rPr lang="en-US" altLang="ja-JP" u="sng" dirty="0"/>
              <a:t>,</a:t>
            </a:r>
            <a:r>
              <a:rPr lang="ja-JP" altLang="en-US" u="sng" dirty="0"/>
              <a:t>４００円</a:t>
            </a:r>
            <a:endParaRPr lang="en-US" altLang="ja-JP" u="sng" dirty="0"/>
          </a:p>
          <a:p>
            <a:pPr marL="0" indent="0">
              <a:buNone/>
            </a:pPr>
            <a:r>
              <a:rPr lang="ja-JP" altLang="en-US" dirty="0">
                <a:solidFill>
                  <a:srgbClr val="FF0000"/>
                </a:solidFill>
              </a:rPr>
              <a:t>　　　</a:t>
            </a:r>
            <a:r>
              <a:rPr lang="ja-JP" altLang="en-US" b="1" u="sng" dirty="0"/>
              <a:t>１１</a:t>
            </a:r>
            <a:r>
              <a:rPr lang="en-US" altLang="ja-JP" b="1" u="sng" dirty="0"/>
              <a:t>,</a:t>
            </a:r>
            <a:r>
              <a:rPr lang="ja-JP" altLang="en-US" b="1" u="sng" dirty="0"/>
              <a:t>４００円が減税（戻ってくる）金額になります。</a:t>
            </a:r>
            <a:endParaRPr lang="en-US" altLang="ja-JP" b="1" u="sng" dirty="0"/>
          </a:p>
          <a:p>
            <a:pPr marL="0" indent="0">
              <a:buNone/>
            </a:pPr>
            <a:endParaRPr lang="en-US" altLang="ja-JP" dirty="0"/>
          </a:p>
          <a:p>
            <a:pPr>
              <a:lnSpc>
                <a:spcPct val="110000"/>
              </a:lnSpc>
              <a:buFont typeface="Wingdings" panose="05000000000000000000" pitchFamily="2" charset="2"/>
              <a:buChar char="ü"/>
            </a:pPr>
            <a:r>
              <a:rPr lang="ja-JP" altLang="en-US" u="sng" dirty="0">
                <a:solidFill>
                  <a:srgbClr val="FF0000"/>
                </a:solidFill>
              </a:rPr>
              <a:t>注意：１万２</a:t>
            </a:r>
            <a:r>
              <a:rPr lang="en-US" altLang="ja-JP" u="sng" dirty="0">
                <a:solidFill>
                  <a:srgbClr val="FF0000"/>
                </a:solidFill>
              </a:rPr>
              <a:t>,</a:t>
            </a:r>
            <a:r>
              <a:rPr lang="ja-JP" altLang="en-US" u="sng" dirty="0">
                <a:solidFill>
                  <a:srgbClr val="FF0000"/>
                </a:solidFill>
              </a:rPr>
              <a:t>０００円を超えた金額が減税額（戻ってくる金額）になるわけではあり ません</a:t>
            </a:r>
            <a:r>
              <a:rPr lang="ja-JP" altLang="en-US" dirty="0"/>
              <a:t>（実際の減税額等は、他の所得及び所得控除の金額等により異なります）。</a:t>
            </a:r>
            <a:endParaRPr kumimoji="1" lang="en-US" altLang="ja-JP"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16</a:t>
            </a:r>
            <a:endParaRPr lang="ja-JP" altLang="en-US" sz="1400" dirty="0"/>
          </a:p>
        </p:txBody>
      </p:sp>
      <p:pic>
        <p:nvPicPr>
          <p:cNvPr id="6" name="図 5">
            <a:extLst>
              <a:ext uri="{FF2B5EF4-FFF2-40B4-BE49-F238E27FC236}">
                <a16:creationId xmlns:a16="http://schemas.microsoft.com/office/drawing/2014/main" id="{261AFFD1-5EA9-4260-B881-3893304DB7FE}"/>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59824" y="44624"/>
            <a:ext cx="1584176" cy="576063"/>
          </a:xfrm>
          <a:prstGeom prst="rect">
            <a:avLst/>
          </a:prstGeom>
        </p:spPr>
      </p:pic>
    </p:spTree>
    <p:extLst>
      <p:ext uri="{BB962C8B-B14F-4D97-AF65-F5344CB8AC3E}">
        <p14:creationId xmlns:p14="http://schemas.microsoft.com/office/powerpoint/2010/main" val="1109238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8520" y="0"/>
            <a:ext cx="8280920" cy="760140"/>
          </a:xfrm>
        </p:spPr>
        <p:txBody>
          <a:bodyPr>
            <a:normAutofit/>
          </a:bodyPr>
          <a:lstStyle/>
          <a:p>
            <a:pPr algn="l"/>
            <a:r>
              <a:rPr kumimoji="1" lang="ja-JP" altLang="en-US" sz="3400" dirty="0"/>
              <a:t>１２．</a:t>
            </a:r>
            <a:r>
              <a:rPr kumimoji="1" lang="ja-JP" altLang="en-US" sz="3400" u="sng" dirty="0"/>
              <a:t>確定申告はどのように</a:t>
            </a:r>
            <a:r>
              <a:rPr lang="ja-JP" altLang="en-US" sz="3400" u="sng" dirty="0"/>
              <a:t>すればいいの</a:t>
            </a:r>
            <a:r>
              <a:rPr kumimoji="1" lang="ja-JP" altLang="en-US" sz="3400" u="sng" dirty="0"/>
              <a:t>？</a:t>
            </a:r>
          </a:p>
        </p:txBody>
      </p:sp>
      <p:sp>
        <p:nvSpPr>
          <p:cNvPr id="3" name="コンテンツ プレースホルダー 2"/>
          <p:cNvSpPr>
            <a:spLocks noGrp="1"/>
          </p:cNvSpPr>
          <p:nvPr>
            <p:ph idx="1"/>
          </p:nvPr>
        </p:nvSpPr>
        <p:spPr>
          <a:xfrm>
            <a:off x="185981" y="1339171"/>
            <a:ext cx="8922523" cy="4451298"/>
          </a:xfrm>
        </p:spPr>
        <p:txBody>
          <a:bodyPr>
            <a:noAutofit/>
          </a:bodyPr>
          <a:lstStyle/>
          <a:p>
            <a:pPr>
              <a:spcBef>
                <a:spcPts val="1200"/>
              </a:spcBef>
              <a:buFont typeface="Wingdings" panose="05000000000000000000" pitchFamily="2" charset="2"/>
              <a:buChar char="ü"/>
            </a:pPr>
            <a:r>
              <a:rPr kumimoji="1" lang="ja-JP" altLang="en-US" sz="2600" dirty="0"/>
              <a:t>確定申告をしたことがない方も多いと思い</a:t>
            </a:r>
            <a:r>
              <a:rPr lang="ja-JP" altLang="en-US" sz="2600" dirty="0"/>
              <a:t>ますが、国税庁ホームページの「確定申告書等作成コーナー」などを利用して、ご自宅のパソコン等で申告書を作成することができます。</a:t>
            </a:r>
            <a:endParaRPr lang="en-US" altLang="ja-JP" sz="2600" dirty="0"/>
          </a:p>
          <a:p>
            <a:pPr>
              <a:spcBef>
                <a:spcPts val="1200"/>
              </a:spcBef>
              <a:buFont typeface="Wingdings" panose="05000000000000000000" pitchFamily="2" charset="2"/>
              <a:buChar char="ü"/>
            </a:pPr>
            <a:r>
              <a:rPr lang="ja-JP" altLang="en-US" sz="2600" dirty="0">
                <a:solidFill>
                  <a:srgbClr val="FF0000"/>
                </a:solidFill>
              </a:rPr>
              <a:t>２０１７年</a:t>
            </a:r>
            <a:r>
              <a:rPr lang="ja-JP" altLang="en-US" sz="2600" dirty="0"/>
              <a:t>の確定申告から適用です。</a:t>
            </a:r>
            <a:br>
              <a:rPr lang="en-US" altLang="ja-JP" sz="2600" dirty="0"/>
            </a:br>
            <a:r>
              <a:rPr lang="ja-JP" altLang="en-US" sz="2600" dirty="0"/>
              <a:t>確定申告の一般的な提出時期は、２月１６日から３月１５日までです。</a:t>
            </a:r>
            <a:endParaRPr lang="en-US" altLang="ja-JP" sz="2600" dirty="0"/>
          </a:p>
          <a:p>
            <a:pPr>
              <a:spcBef>
                <a:spcPts val="1200"/>
              </a:spcBef>
              <a:buFont typeface="Wingdings" panose="05000000000000000000" pitchFamily="2" charset="2"/>
              <a:buChar char="ü"/>
            </a:pPr>
            <a:r>
              <a:rPr lang="ja-JP" altLang="en-US" sz="2600" dirty="0"/>
              <a:t>従来の医療費控除制度とセルフメディケーション税制（医療費控除の特例）を</a:t>
            </a:r>
            <a:r>
              <a:rPr lang="ja-JP" altLang="en-US" sz="2600" u="sng" dirty="0">
                <a:solidFill>
                  <a:srgbClr val="FF0000"/>
                </a:solidFill>
              </a:rPr>
              <a:t>同時に利用することはできません</a:t>
            </a:r>
            <a:r>
              <a:rPr lang="ja-JP" altLang="en-US" sz="2600" dirty="0"/>
              <a:t>。</a:t>
            </a:r>
            <a:endParaRPr lang="en-US" altLang="ja-JP" sz="2600" dirty="0"/>
          </a:p>
          <a:p>
            <a:pPr marL="0" indent="0">
              <a:spcBef>
                <a:spcPts val="1200"/>
              </a:spcBef>
              <a:buNone/>
            </a:pPr>
            <a:r>
              <a:rPr lang="ja-JP" altLang="en-US" sz="2600" dirty="0"/>
              <a:t>　　・どちらの制度を適用するかは、申告者自身で選択する</a:t>
            </a:r>
            <a:br>
              <a:rPr lang="en-US" altLang="ja-JP" sz="2600" dirty="0"/>
            </a:br>
            <a:r>
              <a:rPr lang="en-US" altLang="ja-JP" sz="2600" dirty="0"/>
              <a:t>        </a:t>
            </a:r>
            <a:r>
              <a:rPr lang="ja-JP" altLang="en-US" sz="2600" dirty="0"/>
              <a:t>こと になります。</a:t>
            </a:r>
            <a:r>
              <a:rPr kumimoji="1" lang="ja-JP" altLang="en-US" sz="2600" dirty="0"/>
              <a:t>　</a:t>
            </a:r>
            <a:endParaRPr kumimoji="1" lang="en-US" altLang="ja-JP" sz="2600"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17</a:t>
            </a:r>
            <a:endParaRPr lang="ja-JP" altLang="en-US" sz="1400" dirty="0"/>
          </a:p>
        </p:txBody>
      </p:sp>
      <p:pic>
        <p:nvPicPr>
          <p:cNvPr id="6" name="図 5">
            <a:extLst>
              <a:ext uri="{FF2B5EF4-FFF2-40B4-BE49-F238E27FC236}">
                <a16:creationId xmlns:a16="http://schemas.microsoft.com/office/drawing/2014/main" id="{998485AC-E2CB-4DAE-B787-74BD533D4368}"/>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956376" y="68627"/>
            <a:ext cx="1165984" cy="480053"/>
          </a:xfrm>
          <a:prstGeom prst="rect">
            <a:avLst/>
          </a:prstGeom>
        </p:spPr>
      </p:pic>
    </p:spTree>
    <p:extLst>
      <p:ext uri="{BB962C8B-B14F-4D97-AF65-F5344CB8AC3E}">
        <p14:creationId xmlns:p14="http://schemas.microsoft.com/office/powerpoint/2010/main" val="3935098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50548C4E-9362-438E-A437-E75A5D9DBC92}"/>
              </a:ext>
            </a:extLst>
          </p:cNvPr>
          <p:cNvPicPr>
            <a:picLocks noChangeAspect="1"/>
          </p:cNvPicPr>
          <p:nvPr/>
        </p:nvPicPr>
        <p:blipFill>
          <a:blip r:embed="rId3"/>
          <a:stretch>
            <a:fillRect/>
          </a:stretch>
        </p:blipFill>
        <p:spPr>
          <a:xfrm>
            <a:off x="0" y="6369500"/>
            <a:ext cx="2124193" cy="492566"/>
          </a:xfrm>
          <a:prstGeom prst="rect">
            <a:avLst/>
          </a:prstGeom>
        </p:spPr>
      </p:pic>
      <p:sp>
        <p:nvSpPr>
          <p:cNvPr id="2" name="タイトル 1"/>
          <p:cNvSpPr>
            <a:spLocks noGrp="1"/>
          </p:cNvSpPr>
          <p:nvPr>
            <p:ph type="title"/>
          </p:nvPr>
        </p:nvSpPr>
        <p:spPr>
          <a:xfrm>
            <a:off x="0" y="-40006"/>
            <a:ext cx="8316416" cy="718126"/>
          </a:xfrm>
        </p:spPr>
        <p:txBody>
          <a:bodyPr>
            <a:normAutofit/>
          </a:bodyPr>
          <a:lstStyle/>
          <a:p>
            <a:pPr algn="l"/>
            <a:r>
              <a:rPr kumimoji="1" lang="ja-JP" altLang="en-US" sz="3400" dirty="0"/>
              <a:t>１３．</a:t>
            </a:r>
            <a:r>
              <a:rPr kumimoji="1" lang="ja-JP" altLang="en-US" sz="3400" u="sng" dirty="0"/>
              <a:t>医療費控除と、どちらを選べば</a:t>
            </a:r>
            <a:r>
              <a:rPr lang="ja-JP" altLang="en-US" sz="3400" u="sng" dirty="0"/>
              <a:t>いいの</a:t>
            </a:r>
            <a:r>
              <a:rPr kumimoji="1" lang="ja-JP" altLang="en-US" sz="3400" u="sng" dirty="0"/>
              <a:t>？</a:t>
            </a:r>
          </a:p>
        </p:txBody>
      </p:sp>
      <p:sp>
        <p:nvSpPr>
          <p:cNvPr id="3" name="コンテンツ プレースホルダー 2"/>
          <p:cNvSpPr>
            <a:spLocks noGrp="1"/>
          </p:cNvSpPr>
          <p:nvPr>
            <p:ph idx="1"/>
          </p:nvPr>
        </p:nvSpPr>
        <p:spPr>
          <a:xfrm>
            <a:off x="156447" y="927810"/>
            <a:ext cx="8831105" cy="1497591"/>
          </a:xfrm>
        </p:spPr>
        <p:txBody>
          <a:bodyPr>
            <a:normAutofit/>
          </a:bodyPr>
          <a:lstStyle/>
          <a:p>
            <a:pPr>
              <a:buFont typeface="Wingdings" panose="05000000000000000000" pitchFamily="2" charset="2"/>
              <a:buChar char="ü"/>
            </a:pPr>
            <a:r>
              <a:rPr kumimoji="1" lang="ja-JP" altLang="en-US" sz="2800" dirty="0"/>
              <a:t>セルフメディケーション税制の対象商品購入費用以外の</a:t>
            </a:r>
            <a:r>
              <a:rPr lang="ja-JP" altLang="en-US" sz="2800" dirty="0"/>
              <a:t>１</a:t>
            </a:r>
            <a:r>
              <a:rPr kumimoji="1" lang="ja-JP" altLang="en-US" sz="2800" dirty="0"/>
              <a:t>年間の自己負担医療費額が、</a:t>
            </a:r>
            <a:r>
              <a:rPr lang="ja-JP" altLang="en-US" sz="2800" dirty="0"/>
              <a:t>８万８千円未満の場合は、セルフメディメーション税制の選択をお勧めします。</a:t>
            </a:r>
            <a:endParaRPr lang="en-US" altLang="ja-JP" sz="2800" dirty="0"/>
          </a:p>
          <a:p>
            <a:pPr>
              <a:buFont typeface="Wingdings" panose="05000000000000000000" pitchFamily="2" charset="2"/>
              <a:buChar char="ü"/>
            </a:pPr>
            <a:endParaRPr kumimoji="1" lang="en-US" altLang="ja-JP"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18</a:t>
            </a:r>
            <a:endParaRPr lang="ja-JP" altLang="en-US" sz="1400" dirty="0"/>
          </a:p>
        </p:txBody>
      </p:sp>
      <p:sp>
        <p:nvSpPr>
          <p:cNvPr id="6" name="角丸四角形 5"/>
          <p:cNvSpPr/>
          <p:nvPr/>
        </p:nvSpPr>
        <p:spPr>
          <a:xfrm>
            <a:off x="653796" y="2711972"/>
            <a:ext cx="4104456" cy="648072"/>
          </a:xfrm>
          <a:prstGeom prst="round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2"/>
                </a:solidFill>
              </a:rPr>
              <a:t>セルフメディケーション税制</a:t>
            </a:r>
            <a:r>
              <a:rPr kumimoji="1" lang="ja-JP" altLang="en-US" dirty="0">
                <a:solidFill>
                  <a:schemeClr val="tx1"/>
                </a:solidFill>
              </a:rPr>
              <a:t>対象商品を</a:t>
            </a:r>
            <a:endParaRPr kumimoji="1" lang="en-US" altLang="ja-JP" dirty="0">
              <a:solidFill>
                <a:schemeClr val="tx1"/>
              </a:solidFill>
            </a:endParaRPr>
          </a:p>
          <a:p>
            <a:pPr algn="ctr"/>
            <a:r>
              <a:rPr kumimoji="1" lang="ja-JP" altLang="en-US" dirty="0">
                <a:solidFill>
                  <a:schemeClr val="tx1"/>
                </a:solidFill>
              </a:rPr>
              <a:t>１年間で</a:t>
            </a:r>
            <a:r>
              <a:rPr kumimoji="1" lang="ja-JP" altLang="en-US" b="1" dirty="0">
                <a:solidFill>
                  <a:schemeClr val="tx2"/>
                </a:solidFill>
              </a:rPr>
              <a:t>１万２千円以上</a:t>
            </a:r>
            <a:r>
              <a:rPr kumimoji="1" lang="ja-JP" altLang="en-US" dirty="0">
                <a:solidFill>
                  <a:schemeClr val="tx1"/>
                </a:solidFill>
              </a:rPr>
              <a:t>購入した。</a:t>
            </a:r>
          </a:p>
        </p:txBody>
      </p:sp>
      <p:sp>
        <p:nvSpPr>
          <p:cNvPr id="8" name="下矢印 7"/>
          <p:cNvSpPr/>
          <p:nvPr/>
        </p:nvSpPr>
        <p:spPr>
          <a:xfrm rot="16200000">
            <a:off x="5623846" y="2495948"/>
            <a:ext cx="576064" cy="1080120"/>
          </a:xfrm>
          <a:prstGeom prst="downArrow">
            <a:avLst>
              <a:gd name="adj1" fmla="val 62884"/>
              <a:gd name="adj2" fmla="val 500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kumimoji="1" lang="ja-JP" altLang="en-US" b="1" dirty="0">
                <a:solidFill>
                  <a:schemeClr val="accent1"/>
                </a:solidFill>
              </a:rPr>
              <a:t>いいえ</a:t>
            </a:r>
          </a:p>
        </p:txBody>
      </p:sp>
      <p:sp>
        <p:nvSpPr>
          <p:cNvPr id="9" name="下矢印 8"/>
          <p:cNvSpPr/>
          <p:nvPr/>
        </p:nvSpPr>
        <p:spPr>
          <a:xfrm>
            <a:off x="2021948" y="3465422"/>
            <a:ext cx="1368152" cy="464779"/>
          </a:xfrm>
          <a:prstGeom prst="downArrow">
            <a:avLst>
              <a:gd name="adj1" fmla="val 6288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はい</a:t>
            </a:r>
          </a:p>
        </p:txBody>
      </p:sp>
      <p:sp>
        <p:nvSpPr>
          <p:cNvPr id="11" name="下矢印 10"/>
          <p:cNvSpPr/>
          <p:nvPr/>
        </p:nvSpPr>
        <p:spPr>
          <a:xfrm rot="16200000">
            <a:off x="5623846" y="3893008"/>
            <a:ext cx="576064" cy="1080120"/>
          </a:xfrm>
          <a:prstGeom prst="downArrow">
            <a:avLst>
              <a:gd name="adj1" fmla="val 62884"/>
              <a:gd name="adj2" fmla="val 50000"/>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kumimoji="1" lang="ja-JP" altLang="en-US" b="1" dirty="0">
                <a:solidFill>
                  <a:schemeClr val="accent6">
                    <a:lumMod val="75000"/>
                  </a:schemeClr>
                </a:solidFill>
              </a:rPr>
              <a:t>いいえ</a:t>
            </a:r>
          </a:p>
        </p:txBody>
      </p:sp>
      <p:sp>
        <p:nvSpPr>
          <p:cNvPr id="12" name="下矢印 11"/>
          <p:cNvSpPr/>
          <p:nvPr/>
        </p:nvSpPr>
        <p:spPr>
          <a:xfrm>
            <a:off x="2021948" y="4929168"/>
            <a:ext cx="1368152" cy="464779"/>
          </a:xfrm>
          <a:prstGeom prst="downArrow">
            <a:avLst>
              <a:gd name="adj1" fmla="val 62884"/>
              <a:gd name="adj2" fmla="val 50000"/>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はい</a:t>
            </a:r>
          </a:p>
        </p:txBody>
      </p:sp>
      <p:sp>
        <p:nvSpPr>
          <p:cNvPr id="13" name="正方形/長方形 12"/>
          <p:cNvSpPr/>
          <p:nvPr/>
        </p:nvSpPr>
        <p:spPr>
          <a:xfrm>
            <a:off x="828394" y="5389360"/>
            <a:ext cx="7632848" cy="523220"/>
          </a:xfrm>
          <a:prstGeom prst="rect">
            <a:avLst/>
          </a:prstGeom>
        </p:spPr>
        <p:txBody>
          <a:bodyPr wrap="square">
            <a:spAutoFit/>
          </a:bodyPr>
          <a:lstStyle/>
          <a:p>
            <a:r>
              <a:rPr lang="ja-JP" altLang="en-US" sz="2800" b="1" dirty="0">
                <a:solidFill>
                  <a:srgbClr val="FF0000"/>
                </a:solidFill>
                <a:effectLst>
                  <a:outerShdw blurRad="38100" dist="38100" dir="2700000" algn="tl">
                    <a:srgbClr val="000000">
                      <a:alpha val="43137"/>
                    </a:srgbClr>
                  </a:outerShdw>
                </a:effectLst>
              </a:rPr>
              <a:t>セルフメディメーション税制の選択をお勧めします</a:t>
            </a:r>
          </a:p>
        </p:txBody>
      </p:sp>
      <p:sp>
        <p:nvSpPr>
          <p:cNvPr id="14" name="正方形/長方形 13"/>
          <p:cNvSpPr/>
          <p:nvPr/>
        </p:nvSpPr>
        <p:spPr>
          <a:xfrm>
            <a:off x="6426288" y="3834791"/>
            <a:ext cx="2507418" cy="1292662"/>
          </a:xfrm>
          <a:prstGeom prst="rect">
            <a:avLst/>
          </a:prstGeom>
        </p:spPr>
        <p:txBody>
          <a:bodyPr wrap="none">
            <a:spAutoFit/>
          </a:bodyPr>
          <a:lstStyle/>
          <a:p>
            <a:r>
              <a:rPr lang="ja-JP" altLang="en-US" dirty="0"/>
              <a:t>従来の医療費控除を</a:t>
            </a:r>
            <a:endParaRPr lang="en-US" altLang="ja-JP" dirty="0"/>
          </a:p>
          <a:p>
            <a:r>
              <a:rPr lang="ja-JP" altLang="en-US" dirty="0"/>
              <a:t>お勧めします。</a:t>
            </a:r>
            <a:endParaRPr lang="en-US" altLang="ja-JP" dirty="0"/>
          </a:p>
          <a:p>
            <a:r>
              <a:rPr lang="ja-JP" altLang="en-US" sz="1400" dirty="0"/>
              <a:t>（治療用途の</a:t>
            </a:r>
            <a:r>
              <a:rPr lang="en-US" altLang="ja-JP" sz="1400" dirty="0"/>
              <a:t>OTC</a:t>
            </a:r>
            <a:r>
              <a:rPr lang="ja-JP" altLang="en-US" sz="1400" dirty="0"/>
              <a:t>であれば</a:t>
            </a:r>
            <a:br>
              <a:rPr lang="en-US" altLang="ja-JP" sz="1400" dirty="0"/>
            </a:br>
            <a:r>
              <a:rPr lang="ja-JP" altLang="en-US" sz="1400" dirty="0"/>
              <a:t> その購入費用も医療費控除に</a:t>
            </a:r>
            <a:br>
              <a:rPr lang="en-US" altLang="ja-JP" sz="1400" dirty="0"/>
            </a:br>
            <a:r>
              <a:rPr lang="ja-JP" altLang="en-US" sz="1400" dirty="0"/>
              <a:t> 合算できます）</a:t>
            </a:r>
            <a:endParaRPr lang="ja-JP" altLang="en-US" dirty="0"/>
          </a:p>
        </p:txBody>
      </p:sp>
      <p:sp>
        <p:nvSpPr>
          <p:cNvPr id="15" name="正方形/長方形 14"/>
          <p:cNvSpPr/>
          <p:nvPr/>
        </p:nvSpPr>
        <p:spPr>
          <a:xfrm>
            <a:off x="6416553" y="2672220"/>
            <a:ext cx="2422458" cy="738664"/>
          </a:xfrm>
          <a:prstGeom prst="rect">
            <a:avLst/>
          </a:prstGeom>
        </p:spPr>
        <p:txBody>
          <a:bodyPr wrap="none">
            <a:spAutoFit/>
          </a:bodyPr>
          <a:lstStyle/>
          <a:p>
            <a:r>
              <a:rPr lang="ja-JP" altLang="en-US" sz="1400" dirty="0"/>
              <a:t>セルフメディケーション税制の</a:t>
            </a:r>
            <a:endParaRPr lang="en-US" altLang="ja-JP" sz="1400" dirty="0"/>
          </a:p>
          <a:p>
            <a:r>
              <a:rPr lang="ja-JP" altLang="en-US" sz="1400" dirty="0"/>
              <a:t>下限額を超えていません。</a:t>
            </a:r>
            <a:endParaRPr lang="en-US" altLang="ja-JP" sz="1400" dirty="0"/>
          </a:p>
          <a:p>
            <a:r>
              <a:rPr lang="ja-JP" altLang="en-US" sz="1400" dirty="0"/>
              <a:t>（所得控除を受けられません）</a:t>
            </a:r>
          </a:p>
        </p:txBody>
      </p:sp>
      <p:sp>
        <p:nvSpPr>
          <p:cNvPr id="16" name="角丸四角形 15"/>
          <p:cNvSpPr/>
          <p:nvPr/>
        </p:nvSpPr>
        <p:spPr>
          <a:xfrm>
            <a:off x="437772" y="3993064"/>
            <a:ext cx="4680520" cy="864096"/>
          </a:xfrm>
          <a:prstGeom prst="round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accent6">
                    <a:lumMod val="75000"/>
                  </a:schemeClr>
                </a:solidFill>
              </a:rPr>
              <a:t>医療費控除</a:t>
            </a:r>
            <a:r>
              <a:rPr kumimoji="1" lang="ja-JP" altLang="en-US" dirty="0">
                <a:solidFill>
                  <a:schemeClr val="tx1"/>
                </a:solidFill>
              </a:rPr>
              <a:t>対象の自己負担医療費</a:t>
            </a:r>
            <a:endParaRPr kumimoji="1" lang="en-US" altLang="ja-JP" dirty="0">
              <a:solidFill>
                <a:schemeClr val="tx1"/>
              </a:solidFill>
            </a:endParaRPr>
          </a:p>
          <a:p>
            <a:pPr algn="ctr"/>
            <a:r>
              <a:rPr lang="ja-JP" altLang="en-US" sz="1400" dirty="0">
                <a:solidFill>
                  <a:schemeClr val="tx1"/>
                </a:solidFill>
              </a:rPr>
              <a:t>（</a:t>
            </a:r>
            <a:r>
              <a:rPr lang="ja-JP" altLang="en-US" sz="1400" b="1" dirty="0">
                <a:solidFill>
                  <a:schemeClr val="tx2"/>
                </a:solidFill>
              </a:rPr>
              <a:t>セルフメディケーション税制</a:t>
            </a:r>
            <a:r>
              <a:rPr lang="ja-JP" altLang="en-US" sz="1400" dirty="0">
                <a:solidFill>
                  <a:schemeClr val="tx1"/>
                </a:solidFill>
              </a:rPr>
              <a:t>対象商品購入費用を除く）</a:t>
            </a:r>
            <a:endParaRPr lang="en-US" altLang="ja-JP" dirty="0">
              <a:solidFill>
                <a:schemeClr val="tx1"/>
              </a:solidFill>
            </a:endParaRPr>
          </a:p>
          <a:p>
            <a:pPr algn="ctr"/>
            <a:r>
              <a:rPr lang="ja-JP" altLang="en-US" dirty="0">
                <a:solidFill>
                  <a:schemeClr val="tx1"/>
                </a:solidFill>
              </a:rPr>
              <a:t>が</a:t>
            </a:r>
            <a:r>
              <a:rPr lang="ja-JP" altLang="en-US" b="1" dirty="0">
                <a:solidFill>
                  <a:schemeClr val="accent6">
                    <a:lumMod val="75000"/>
                  </a:schemeClr>
                </a:solidFill>
              </a:rPr>
              <a:t>８万８千円</a:t>
            </a:r>
            <a:r>
              <a:rPr lang="ja-JP" altLang="en-US" dirty="0">
                <a:solidFill>
                  <a:schemeClr val="tx1"/>
                </a:solidFill>
              </a:rPr>
              <a:t>より少ない。</a:t>
            </a:r>
          </a:p>
        </p:txBody>
      </p:sp>
      <p:pic>
        <p:nvPicPr>
          <p:cNvPr id="18" name="図 17"/>
          <p:cNvPicPr/>
          <p:nvPr/>
        </p:nvPicPr>
        <p:blipFill>
          <a:blip r:embed="rId4" cstate="print">
            <a:extLst>
              <a:ext uri="{28A0092B-C50C-407E-A947-70E740481C1C}">
                <a14:useLocalDpi xmlns:a14="http://schemas.microsoft.com/office/drawing/2010/main" val="0"/>
              </a:ext>
            </a:extLst>
          </a:blip>
          <a:stretch>
            <a:fillRect/>
          </a:stretch>
        </p:blipFill>
        <p:spPr>
          <a:xfrm>
            <a:off x="8166670" y="103712"/>
            <a:ext cx="977330" cy="430690"/>
          </a:xfrm>
          <a:prstGeom prst="rect">
            <a:avLst/>
          </a:prstGeom>
        </p:spPr>
      </p:pic>
      <p:sp>
        <p:nvSpPr>
          <p:cNvPr id="19" name="コンテンツ プレースホルダー 2">
            <a:extLst>
              <a:ext uri="{FF2B5EF4-FFF2-40B4-BE49-F238E27FC236}">
                <a16:creationId xmlns:a16="http://schemas.microsoft.com/office/drawing/2014/main" id="{60C9A99C-B245-4FBE-853C-F776DDC08150}"/>
              </a:ext>
            </a:extLst>
          </p:cNvPr>
          <p:cNvSpPr txBox="1">
            <a:spLocks/>
          </p:cNvSpPr>
          <p:nvPr/>
        </p:nvSpPr>
        <p:spPr>
          <a:xfrm>
            <a:off x="863982" y="5913811"/>
            <a:ext cx="7597260" cy="530969"/>
          </a:xfrm>
          <a:prstGeom prst="rect">
            <a:avLst/>
          </a:prstGeom>
          <a:solidFill>
            <a:srgbClr val="FFFF99"/>
          </a:solidFill>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None/>
            </a:pPr>
            <a:r>
              <a:rPr lang="ja-JP" altLang="en-US" sz="1400" b="1" dirty="0">
                <a:latin typeface="+mn-ea"/>
              </a:rPr>
              <a:t>「医療費控除」と「セルフメディケーション税制」のどちらがおトクか、下記サイトでカンタンに計算できます</a:t>
            </a:r>
            <a:endParaRPr lang="en-US" altLang="ja-JP" sz="1400" b="1" dirty="0">
              <a:latin typeface="+mn-ea"/>
            </a:endParaRPr>
          </a:p>
          <a:p>
            <a:pPr marL="0" indent="0" fontAlgn="auto">
              <a:spcAft>
                <a:spcPts val="0"/>
              </a:spcAft>
              <a:buNone/>
            </a:pPr>
            <a:r>
              <a:rPr lang="en-US" altLang="ja-JP" sz="1400" b="1" dirty="0">
                <a:latin typeface="+mn-ea"/>
                <a:hlinkClick r:id="rId5"/>
              </a:rPr>
              <a:t>https://www.jfsmi.jp/lp/tax/</a:t>
            </a:r>
            <a:endParaRPr lang="en-US" altLang="ja-JP" sz="1400" b="1" dirty="0">
              <a:latin typeface="+mn-ea"/>
            </a:endParaRPr>
          </a:p>
        </p:txBody>
      </p:sp>
    </p:spTree>
    <p:extLst>
      <p:ext uri="{BB962C8B-B14F-4D97-AF65-F5344CB8AC3E}">
        <p14:creationId xmlns:p14="http://schemas.microsoft.com/office/powerpoint/2010/main" val="583915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7992"/>
            <a:ext cx="8229600" cy="792088"/>
          </a:xfrm>
        </p:spPr>
        <p:txBody>
          <a:bodyPr>
            <a:normAutofit/>
          </a:bodyPr>
          <a:lstStyle/>
          <a:p>
            <a:pPr algn="l"/>
            <a:r>
              <a:rPr kumimoji="1" lang="ja-JP" altLang="en-US" sz="3500" dirty="0"/>
              <a:t>１４．</a:t>
            </a:r>
            <a:r>
              <a:rPr kumimoji="1" lang="ja-JP" altLang="en-US" sz="3500" u="sng" dirty="0"/>
              <a:t>お客様にお伝えすることは？</a:t>
            </a:r>
          </a:p>
        </p:txBody>
      </p:sp>
      <p:sp>
        <p:nvSpPr>
          <p:cNvPr id="3" name="コンテンツ プレースホルダー 2"/>
          <p:cNvSpPr>
            <a:spLocks noGrp="1"/>
          </p:cNvSpPr>
          <p:nvPr>
            <p:ph idx="1"/>
          </p:nvPr>
        </p:nvSpPr>
        <p:spPr>
          <a:xfrm>
            <a:off x="363487" y="1844824"/>
            <a:ext cx="8417025" cy="3384376"/>
          </a:xfrm>
        </p:spPr>
        <p:txBody>
          <a:bodyPr>
            <a:noAutofit/>
          </a:bodyPr>
          <a:lstStyle/>
          <a:p>
            <a:pPr>
              <a:buFont typeface="Wingdings" panose="05000000000000000000" pitchFamily="2" charset="2"/>
              <a:buChar char="ü"/>
            </a:pPr>
            <a:r>
              <a:rPr lang="ja-JP" altLang="en-US" sz="3100" dirty="0"/>
              <a:t>従来の医療費控除制度でも、治療のために      </a:t>
            </a:r>
            <a:r>
              <a:rPr kumimoji="1" lang="ja-JP" altLang="en-US" sz="3100" dirty="0"/>
              <a:t>購入したＯＴＣ医薬品の購入代金は、自己負担   した</a:t>
            </a:r>
            <a:r>
              <a:rPr lang="ja-JP" altLang="en-US" sz="3100" dirty="0"/>
              <a:t>医療費に含めることができます。</a:t>
            </a:r>
            <a:endParaRPr lang="en-US" altLang="ja-JP" sz="3100" dirty="0"/>
          </a:p>
          <a:p>
            <a:pPr>
              <a:buFont typeface="Wingdings" panose="05000000000000000000" pitchFamily="2" charset="2"/>
              <a:buChar char="ü"/>
            </a:pPr>
            <a:endParaRPr lang="en-US" altLang="ja-JP" sz="3100" dirty="0"/>
          </a:p>
          <a:p>
            <a:pPr>
              <a:buFont typeface="Wingdings" panose="05000000000000000000" pitchFamily="2" charset="2"/>
              <a:buChar char="ü"/>
            </a:pPr>
            <a:r>
              <a:rPr lang="ja-JP" altLang="en-US" sz="3100" dirty="0"/>
              <a:t>ＯＴＣ医薬品購入時のレシート （領収書）は保管いただくようお伝え願います。</a:t>
            </a:r>
            <a:endParaRPr lang="en-US" altLang="ja-JP" sz="3100"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19</a:t>
            </a:r>
            <a:endParaRPr lang="ja-JP" altLang="en-US" sz="1400" dirty="0"/>
          </a:p>
        </p:txBody>
      </p:sp>
      <p:pic>
        <p:nvPicPr>
          <p:cNvPr id="6" name="図 5">
            <a:extLst>
              <a:ext uri="{FF2B5EF4-FFF2-40B4-BE49-F238E27FC236}">
                <a16:creationId xmlns:a16="http://schemas.microsoft.com/office/drawing/2014/main" id="{D30098AA-6CA7-4D00-B279-17D290445BDE}"/>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217164" y="232128"/>
            <a:ext cx="1584176" cy="576063"/>
          </a:xfrm>
          <a:prstGeom prst="rect">
            <a:avLst/>
          </a:prstGeom>
        </p:spPr>
      </p:pic>
    </p:spTree>
    <p:extLst>
      <p:ext uri="{BB962C8B-B14F-4D97-AF65-F5344CB8AC3E}">
        <p14:creationId xmlns:p14="http://schemas.microsoft.com/office/powerpoint/2010/main" val="814399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9881"/>
            <a:ext cx="2458616" cy="778098"/>
          </a:xfrm>
        </p:spPr>
        <p:txBody>
          <a:bodyPr>
            <a:normAutofit/>
          </a:bodyPr>
          <a:lstStyle/>
          <a:p>
            <a:r>
              <a:rPr kumimoji="1" lang="ja-JP" altLang="en-US" sz="3600" dirty="0"/>
              <a:t>＜ 目 次 ＞</a:t>
            </a:r>
          </a:p>
        </p:txBody>
      </p:sp>
      <p:sp>
        <p:nvSpPr>
          <p:cNvPr id="3" name="コンテンツ プレースホルダー 2"/>
          <p:cNvSpPr>
            <a:spLocks noGrp="1"/>
          </p:cNvSpPr>
          <p:nvPr>
            <p:ph sz="half" idx="1"/>
          </p:nvPr>
        </p:nvSpPr>
        <p:spPr>
          <a:xfrm>
            <a:off x="202290" y="826559"/>
            <a:ext cx="4398640" cy="5578078"/>
          </a:xfrm>
        </p:spPr>
        <p:txBody>
          <a:bodyPr>
            <a:noAutofit/>
          </a:bodyPr>
          <a:lstStyle/>
          <a:p>
            <a:pPr marL="0" indent="0">
              <a:spcBef>
                <a:spcPts val="1200"/>
              </a:spcBef>
              <a:buNone/>
            </a:pPr>
            <a:r>
              <a:rPr lang="ja-JP" altLang="en-US" sz="2400" dirty="0"/>
              <a:t>１．どのような税制なのか？　</a:t>
            </a:r>
            <a:br>
              <a:rPr lang="en-US" altLang="ja-JP" sz="2400" dirty="0"/>
            </a:br>
            <a:r>
              <a:rPr lang="ja-JP" altLang="en-US" sz="2400" dirty="0"/>
              <a:t>　　参考資料（１種類）</a:t>
            </a:r>
            <a:endParaRPr lang="en-US" altLang="ja-JP" sz="2400" dirty="0"/>
          </a:p>
          <a:p>
            <a:pPr marL="0" indent="0">
              <a:spcBef>
                <a:spcPts val="1200"/>
              </a:spcBef>
              <a:buNone/>
            </a:pPr>
            <a:r>
              <a:rPr kumimoji="1" lang="ja-JP" altLang="en-US" sz="2400" dirty="0"/>
              <a:t>２．創設の目的は？</a:t>
            </a:r>
            <a:endParaRPr kumimoji="1" lang="en-US" altLang="ja-JP" sz="2400" dirty="0"/>
          </a:p>
          <a:p>
            <a:pPr marL="0" indent="0">
              <a:spcBef>
                <a:spcPts val="1200"/>
              </a:spcBef>
              <a:buNone/>
            </a:pPr>
            <a:r>
              <a:rPr lang="ja-JP" altLang="en-US" sz="2400" dirty="0"/>
              <a:t>３．一定の取組とは？</a:t>
            </a:r>
            <a:endParaRPr lang="en-US" altLang="ja-JP" sz="2400" dirty="0"/>
          </a:p>
          <a:p>
            <a:pPr marL="0" indent="0">
              <a:spcBef>
                <a:spcPts val="1200"/>
              </a:spcBef>
              <a:buNone/>
            </a:pPr>
            <a:r>
              <a:rPr kumimoji="1" lang="ja-JP" altLang="en-US" sz="2400" dirty="0"/>
              <a:t>４．特定成分を含んだ</a:t>
            </a:r>
            <a:br>
              <a:rPr kumimoji="1" lang="en-US" altLang="ja-JP" sz="2400" dirty="0"/>
            </a:br>
            <a:r>
              <a:rPr lang="ja-JP" altLang="en-US" sz="2400" dirty="0"/>
              <a:t>　　</a:t>
            </a:r>
            <a:r>
              <a:rPr kumimoji="1" lang="ja-JP" altLang="en-US" sz="2400" dirty="0"/>
              <a:t>ＯＴＣ</a:t>
            </a:r>
            <a:r>
              <a:rPr lang="ja-JP" altLang="en-US" sz="2400" dirty="0"/>
              <a:t>医薬品とは？</a:t>
            </a:r>
            <a:endParaRPr lang="en-US" altLang="ja-JP" sz="2400" dirty="0"/>
          </a:p>
          <a:p>
            <a:pPr marL="0" indent="0">
              <a:spcBef>
                <a:spcPts val="1200"/>
              </a:spcBef>
              <a:buNone/>
            </a:pPr>
            <a:r>
              <a:rPr kumimoji="1" lang="ja-JP" altLang="en-US" sz="2400" dirty="0"/>
              <a:t>５．８９成分とは？</a:t>
            </a:r>
            <a:endParaRPr kumimoji="1" lang="en-US" altLang="ja-JP" sz="2400" dirty="0"/>
          </a:p>
          <a:p>
            <a:pPr marL="0" indent="0">
              <a:spcBef>
                <a:spcPts val="1200"/>
              </a:spcBef>
              <a:buNone/>
            </a:pPr>
            <a:r>
              <a:rPr lang="ja-JP" altLang="en-US" sz="2400" dirty="0"/>
              <a:t>６．申告対象となる人は？</a:t>
            </a:r>
            <a:endParaRPr lang="en-US" altLang="ja-JP" sz="2400" dirty="0"/>
          </a:p>
          <a:p>
            <a:pPr marL="0" indent="0">
              <a:spcBef>
                <a:spcPts val="1200"/>
              </a:spcBef>
              <a:buNone/>
            </a:pPr>
            <a:r>
              <a:rPr kumimoji="1" lang="ja-JP" altLang="en-US" sz="2400" dirty="0"/>
              <a:t>７．施行日・１年間の期間は</a:t>
            </a:r>
            <a:br>
              <a:rPr kumimoji="1" lang="en-US" altLang="ja-JP" sz="2400" dirty="0"/>
            </a:br>
            <a:r>
              <a:rPr lang="ja-JP" altLang="en-US" sz="2400" dirty="0"/>
              <a:t>　　</a:t>
            </a:r>
            <a:r>
              <a:rPr kumimoji="1" lang="ja-JP" altLang="en-US" sz="2400" dirty="0"/>
              <a:t>いつですか？</a:t>
            </a:r>
            <a:endParaRPr kumimoji="1" lang="en-US" altLang="ja-JP" sz="2400" dirty="0"/>
          </a:p>
          <a:p>
            <a:pPr marL="0" indent="0">
              <a:spcBef>
                <a:spcPts val="1200"/>
              </a:spcBef>
              <a:buNone/>
            </a:pPr>
            <a:r>
              <a:rPr lang="ja-JP" altLang="en-US" sz="2400" dirty="0"/>
              <a:t>８．対象のＯＴＣ医薬品は</a:t>
            </a:r>
            <a:br>
              <a:rPr lang="en-US" altLang="ja-JP" sz="2400" dirty="0"/>
            </a:br>
            <a:r>
              <a:rPr lang="ja-JP" altLang="en-US" sz="2400" dirty="0"/>
              <a:t>　　どこでわかるのか？（①）</a:t>
            </a:r>
            <a:endParaRPr lang="en-US" altLang="ja-JP" sz="2400" dirty="0"/>
          </a:p>
          <a:p>
            <a:pPr marL="0" indent="0">
              <a:spcBef>
                <a:spcPts val="1200"/>
              </a:spcBef>
              <a:buNone/>
            </a:pPr>
            <a:r>
              <a:rPr kumimoji="1" lang="ja-JP" altLang="en-US" sz="2400" dirty="0"/>
              <a:t>　　</a:t>
            </a:r>
          </a:p>
        </p:txBody>
      </p:sp>
      <p:sp>
        <p:nvSpPr>
          <p:cNvPr id="4" name="コンテンツ プレースホルダー 3"/>
          <p:cNvSpPr>
            <a:spLocks noGrp="1"/>
          </p:cNvSpPr>
          <p:nvPr>
            <p:ph sz="half" idx="2"/>
          </p:nvPr>
        </p:nvSpPr>
        <p:spPr>
          <a:xfrm>
            <a:off x="4574036" y="826559"/>
            <a:ext cx="4510625" cy="4896544"/>
          </a:xfrm>
        </p:spPr>
        <p:txBody>
          <a:bodyPr>
            <a:normAutofit lnSpcReduction="10000"/>
          </a:bodyPr>
          <a:lstStyle/>
          <a:p>
            <a:pPr marL="0" indent="0">
              <a:spcBef>
                <a:spcPts val="1200"/>
              </a:spcBef>
              <a:buNone/>
            </a:pPr>
            <a:r>
              <a:rPr lang="ja-JP" altLang="en-US" sz="2400" dirty="0"/>
              <a:t>　９．対象のＯＴＣ医薬品は</a:t>
            </a:r>
            <a:br>
              <a:rPr lang="en-US" altLang="ja-JP" sz="2400" dirty="0"/>
            </a:br>
            <a:r>
              <a:rPr lang="ja-JP" altLang="en-US" sz="2400" dirty="0"/>
              <a:t>　　　どこでわかるのか？（②）</a:t>
            </a:r>
            <a:endParaRPr lang="en-US" altLang="ja-JP" sz="2400" dirty="0"/>
          </a:p>
          <a:p>
            <a:pPr marL="0" indent="0">
              <a:spcBef>
                <a:spcPts val="1200"/>
              </a:spcBef>
              <a:buNone/>
            </a:pPr>
            <a:r>
              <a:rPr lang="ja-JP" altLang="en-US" sz="2400" dirty="0"/>
              <a:t>１０．一定の取組の証明書は？</a:t>
            </a:r>
            <a:endParaRPr lang="en-US" altLang="ja-JP" sz="2400" dirty="0"/>
          </a:p>
          <a:p>
            <a:pPr marL="0" indent="0">
              <a:spcBef>
                <a:spcPts val="1200"/>
              </a:spcBef>
              <a:buNone/>
            </a:pPr>
            <a:r>
              <a:rPr lang="ja-JP" altLang="en-US" sz="2400" dirty="0"/>
              <a:t>１１．いくら税金が戻ってくるの？</a:t>
            </a:r>
            <a:endParaRPr lang="en-US" altLang="ja-JP" sz="2400" dirty="0"/>
          </a:p>
          <a:p>
            <a:pPr marL="0" indent="0">
              <a:spcBef>
                <a:spcPts val="1200"/>
              </a:spcBef>
              <a:buNone/>
            </a:pPr>
            <a:r>
              <a:rPr lang="ja-JP" altLang="en-US" sz="2400" dirty="0"/>
              <a:t>１２．確定申告はどのように</a:t>
            </a:r>
            <a:br>
              <a:rPr lang="en-US" altLang="ja-JP" sz="2400" dirty="0"/>
            </a:br>
            <a:r>
              <a:rPr lang="ja-JP" altLang="en-US" sz="2400" dirty="0"/>
              <a:t>　　　すればいいの？</a:t>
            </a:r>
            <a:endParaRPr lang="en-US" altLang="ja-JP" sz="2400" dirty="0"/>
          </a:p>
          <a:p>
            <a:pPr marL="0" indent="0">
              <a:spcBef>
                <a:spcPts val="1200"/>
              </a:spcBef>
              <a:buNone/>
            </a:pPr>
            <a:r>
              <a:rPr lang="ja-JP" altLang="en-US" sz="2400" dirty="0"/>
              <a:t>１３．医療費控除と、どちらを</a:t>
            </a:r>
            <a:br>
              <a:rPr lang="en-US" altLang="ja-JP" sz="2400" dirty="0"/>
            </a:br>
            <a:r>
              <a:rPr lang="ja-JP" altLang="en-US" sz="2400" dirty="0"/>
              <a:t>　　　選べばいいの？</a:t>
            </a:r>
            <a:endParaRPr lang="en-US" altLang="ja-JP" sz="2400" dirty="0"/>
          </a:p>
          <a:p>
            <a:pPr marL="0" indent="0">
              <a:spcBef>
                <a:spcPts val="1200"/>
              </a:spcBef>
              <a:buNone/>
            </a:pPr>
            <a:r>
              <a:rPr lang="ja-JP" altLang="en-US" sz="2400" dirty="0"/>
              <a:t>１４．お客様にお伝えすることは？</a:t>
            </a:r>
            <a:br>
              <a:rPr lang="en-US" altLang="ja-JP" sz="2400" dirty="0"/>
            </a:br>
            <a:r>
              <a:rPr lang="ja-JP" altLang="en-US" sz="2400" dirty="0"/>
              <a:t>　　　参考資料（２種類）</a:t>
            </a:r>
            <a:endParaRPr lang="en-US" altLang="ja-JP" sz="2400" dirty="0"/>
          </a:p>
          <a:p>
            <a:pPr marL="0" indent="0">
              <a:spcBef>
                <a:spcPts val="1200"/>
              </a:spcBef>
              <a:buNone/>
            </a:pPr>
            <a:r>
              <a:rPr lang="ja-JP" altLang="en-US" sz="2400" dirty="0"/>
              <a:t>１５．ご留意いただきたいこと</a:t>
            </a:r>
            <a:endParaRPr lang="en-US" altLang="ja-JP" sz="2400" dirty="0"/>
          </a:p>
          <a:p>
            <a:pPr marL="0" indent="0">
              <a:spcBef>
                <a:spcPts val="1200"/>
              </a:spcBef>
              <a:buNone/>
            </a:pPr>
            <a:endParaRPr lang="en-US" altLang="ja-JP" sz="2400" dirty="0"/>
          </a:p>
        </p:txBody>
      </p:sp>
      <p:sp>
        <p:nvSpPr>
          <p:cNvPr id="6"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2</a:t>
            </a:r>
            <a:endParaRPr lang="ja-JP" altLang="en-US" sz="1400" dirty="0"/>
          </a:p>
        </p:txBody>
      </p:sp>
      <p:pic>
        <p:nvPicPr>
          <p:cNvPr id="7" name="図 6">
            <a:extLst>
              <a:ext uri="{FF2B5EF4-FFF2-40B4-BE49-F238E27FC236}">
                <a16:creationId xmlns:a16="http://schemas.microsoft.com/office/drawing/2014/main" id="{F4769DE1-36FD-4C61-9482-AFB004C6B477}"/>
              </a:ext>
            </a:extLst>
          </p:cNvPr>
          <p:cNvPicPr>
            <a:picLocks noChangeAspect="1"/>
          </p:cNvPicPr>
          <p:nvPr/>
        </p:nvPicPr>
        <p:blipFill>
          <a:blip r:embed="rId3"/>
          <a:stretch>
            <a:fillRect/>
          </a:stretch>
        </p:blipFill>
        <p:spPr>
          <a:xfrm>
            <a:off x="26564" y="6365434"/>
            <a:ext cx="2124193" cy="492566"/>
          </a:xfrm>
          <a:prstGeom prst="rect">
            <a:avLst/>
          </a:prstGeom>
        </p:spPr>
      </p:pic>
      <p:pic>
        <p:nvPicPr>
          <p:cNvPr id="8" name="図 7"/>
          <p:cNvPicPr/>
          <p:nvPr/>
        </p:nvPicPr>
        <p:blipFill>
          <a:blip r:embed="rId4" cstate="print">
            <a:extLst>
              <a:ext uri="{28A0092B-C50C-407E-A947-70E740481C1C}">
                <a14:useLocalDpi xmlns:a14="http://schemas.microsoft.com/office/drawing/2010/main" val="0"/>
              </a:ext>
            </a:extLst>
          </a:blip>
          <a:stretch>
            <a:fillRect/>
          </a:stretch>
        </p:blipFill>
        <p:spPr>
          <a:xfrm>
            <a:off x="7524585" y="29881"/>
            <a:ext cx="1584176" cy="576063"/>
          </a:xfrm>
          <a:prstGeom prst="rect">
            <a:avLst/>
          </a:prstGeom>
        </p:spPr>
      </p:pic>
    </p:spTree>
    <p:extLst>
      <p:ext uri="{BB962C8B-B14F-4D97-AF65-F5344CB8AC3E}">
        <p14:creationId xmlns:p14="http://schemas.microsoft.com/office/powerpoint/2010/main" val="1094979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806C8454-AEFF-40A0-B37E-FB560F46626A}"/>
              </a:ext>
            </a:extLst>
          </p:cNvPr>
          <p:cNvPicPr>
            <a:picLocks noChangeAspect="1"/>
          </p:cNvPicPr>
          <p:nvPr/>
        </p:nvPicPr>
        <p:blipFill>
          <a:blip r:embed="rId3"/>
          <a:stretch>
            <a:fillRect/>
          </a:stretch>
        </p:blipFill>
        <p:spPr>
          <a:xfrm>
            <a:off x="0" y="6369500"/>
            <a:ext cx="2124193" cy="492566"/>
          </a:xfrm>
          <a:prstGeom prst="rect">
            <a:avLst/>
          </a:prstGeom>
        </p:spPr>
      </p:pic>
      <p:sp>
        <p:nvSpPr>
          <p:cNvPr id="4" name="角丸四角形 3"/>
          <p:cNvSpPr/>
          <p:nvPr/>
        </p:nvSpPr>
        <p:spPr>
          <a:xfrm>
            <a:off x="683568" y="2026458"/>
            <a:ext cx="7920880" cy="212262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b="1" dirty="0">
              <a:solidFill>
                <a:schemeClr val="accent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499929" y="1844824"/>
            <a:ext cx="4680520"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en-US" altLang="ja-JP" b="1" dirty="0">
                <a:latin typeface="メイリオ" panose="020B0604030504040204" pitchFamily="50" charset="-128"/>
                <a:ea typeface="メイリオ" panose="020B0604030504040204" pitchFamily="50" charset="-128"/>
                <a:cs typeface="メイリオ" panose="020B0604030504040204" pitchFamily="50" charset="-128"/>
              </a:rPr>
              <a:t>OTC</a:t>
            </a:r>
            <a:r>
              <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rPr>
              <a:t>医薬品（要指導・一般用医薬品）</a:t>
            </a:r>
          </a:p>
        </p:txBody>
      </p:sp>
      <p:sp>
        <p:nvSpPr>
          <p:cNvPr id="7" name="コンテンツ プレースホルダー 2"/>
          <p:cNvSpPr txBox="1">
            <a:spLocks/>
          </p:cNvSpPr>
          <p:nvPr/>
        </p:nvSpPr>
        <p:spPr>
          <a:xfrm>
            <a:off x="1" y="1"/>
            <a:ext cx="7884367" cy="170080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None/>
            </a:pPr>
            <a:r>
              <a:rPr lang="en-US" altLang="ja-JP" sz="3100" dirty="0"/>
              <a:t>【</a:t>
            </a:r>
            <a:r>
              <a:rPr lang="ja-JP" altLang="en-US" sz="3100" dirty="0"/>
              <a:t>参考</a:t>
            </a:r>
            <a:r>
              <a:rPr lang="en-US" altLang="ja-JP" sz="3100" dirty="0"/>
              <a:t>】</a:t>
            </a:r>
          </a:p>
          <a:p>
            <a:pPr marL="0" indent="0" fontAlgn="auto">
              <a:spcAft>
                <a:spcPts val="0"/>
              </a:spcAft>
              <a:buNone/>
            </a:pPr>
            <a:r>
              <a:rPr lang="ja-JP" altLang="en-US" sz="3100" dirty="0"/>
              <a:t>　従来の医療費控除と</a:t>
            </a:r>
            <a:endParaRPr lang="en-US" altLang="ja-JP" sz="3100" dirty="0"/>
          </a:p>
          <a:p>
            <a:pPr marL="0" indent="0" fontAlgn="auto">
              <a:spcAft>
                <a:spcPts val="0"/>
              </a:spcAft>
              <a:buNone/>
            </a:pPr>
            <a:r>
              <a:rPr lang="ja-JP" altLang="en-US" sz="3100" dirty="0"/>
              <a:t>　セルフメディケーション税制の関係（概略）</a:t>
            </a:r>
            <a:endParaRPr lang="en-US" altLang="ja-JP" sz="3100" dirty="0"/>
          </a:p>
        </p:txBody>
      </p:sp>
      <p:sp>
        <p:nvSpPr>
          <p:cNvPr id="9" name="角丸四角形 8"/>
          <p:cNvSpPr/>
          <p:nvPr/>
        </p:nvSpPr>
        <p:spPr>
          <a:xfrm>
            <a:off x="745833" y="2348880"/>
            <a:ext cx="7354559" cy="1368152"/>
          </a:xfrm>
          <a:prstGeom prst="roundRect">
            <a:avLst/>
          </a:prstGeom>
          <a:solidFill>
            <a:schemeClr val="accent3">
              <a:lumMod val="50000"/>
              <a:alpha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治療のために購入した</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ＯＴＣ医薬品</a:t>
            </a:r>
            <a:endPar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3563888" y="2746203"/>
            <a:ext cx="4906287" cy="1296143"/>
          </a:xfrm>
          <a:prstGeom prst="roundRect">
            <a:avLst/>
          </a:prstGeom>
          <a:solidFill>
            <a:srgbClr val="FF0000">
              <a:alpha val="5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セルフメディケーション税制</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対象のＯＴＣ医薬品</a:t>
            </a:r>
            <a:endPar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下矢印 10"/>
          <p:cNvSpPr/>
          <p:nvPr/>
        </p:nvSpPr>
        <p:spPr>
          <a:xfrm>
            <a:off x="1547664" y="3771344"/>
            <a:ext cx="1080120" cy="1097816"/>
          </a:xfrm>
          <a:prstGeom prst="downArrow">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6084168" y="4077071"/>
            <a:ext cx="1080120" cy="864097"/>
          </a:xfrm>
          <a:prstGeom prst="downArrow">
            <a:avLst/>
          </a:prstGeom>
          <a:solidFill>
            <a:srgbClr val="FF7C8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251520" y="4951188"/>
            <a:ext cx="4083259" cy="1430140"/>
          </a:xfrm>
          <a:prstGeom prst="roundRect">
            <a:avLst/>
          </a:prstGeom>
          <a:solidFill>
            <a:schemeClr val="bg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治療のために購入したＯＴＣ医薬品</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indent="-173038">
              <a:buFont typeface="Arial" panose="020B0604020202020204" pitchFamily="34" charset="0"/>
              <a:buChar char="•"/>
            </a:pP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従来の医療費控除</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に含めることができる。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indent="-173038">
              <a:buFont typeface="Arial" panose="020B0604020202020204" pitchFamily="34" charset="0"/>
              <a:buChar char="•"/>
            </a:pP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医療費を含めて</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万円を超える部分</a:t>
            </a:r>
            <a: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br>
              <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所得から控除される。</a:t>
            </a:r>
          </a:p>
        </p:txBody>
      </p:sp>
      <p:sp>
        <p:nvSpPr>
          <p:cNvPr id="14" name="角丸四角形 13"/>
          <p:cNvSpPr/>
          <p:nvPr/>
        </p:nvSpPr>
        <p:spPr>
          <a:xfrm>
            <a:off x="4427984" y="4951189"/>
            <a:ext cx="4644008" cy="1430140"/>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セルフメディケーション税制対象のＯＴＣ医薬品</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indent="-173038">
              <a:buFont typeface="Arial" panose="020B0604020202020204" pitchFamily="34" charset="0"/>
              <a:buChar char="•"/>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新しい</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セルフメディケーション税制</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b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含めることができる。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indent="-173038">
              <a:buFont typeface="Arial" panose="020B0604020202020204" pitchFamily="34" charset="0"/>
              <a:buChar char="•"/>
            </a:pP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千円を超える部分</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が所得から控除される。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3038" indent="-173038">
              <a:buFont typeface="Arial" panose="020B0604020202020204" pitchFamily="34" charset="0"/>
              <a:buChar char="•"/>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医療費との合算はできない。</a:t>
            </a:r>
          </a:p>
          <a:p>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円弧 7"/>
          <p:cNvSpPr/>
          <p:nvPr/>
        </p:nvSpPr>
        <p:spPr>
          <a:xfrm rot="5400000">
            <a:off x="4553998" y="3915054"/>
            <a:ext cx="360040" cy="5292588"/>
          </a:xfrm>
          <a:prstGeom prst="arc">
            <a:avLst>
              <a:gd name="adj1" fmla="val 16120698"/>
              <a:gd name="adj2" fmla="val 5464819"/>
            </a:avLst>
          </a:prstGeom>
          <a:noFill/>
          <a:ln w="196850">
            <a:solidFill>
              <a:schemeClr val="tx2">
                <a:lumMod val="60000"/>
                <a:lumOff val="40000"/>
              </a:schemeClr>
            </a:solidFill>
            <a:round/>
            <a:headEnd type="triangle" w="sm" len="sm"/>
            <a:tailEnd type="triangle" w="sm" len="sm"/>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テキスト ボックス 14"/>
          <p:cNvSpPr txBox="1"/>
          <p:nvPr/>
        </p:nvSpPr>
        <p:spPr>
          <a:xfrm>
            <a:off x="2846080" y="6597848"/>
            <a:ext cx="3595856" cy="307777"/>
          </a:xfrm>
          <a:prstGeom prst="rect">
            <a:avLst/>
          </a:prstGeom>
          <a:noFill/>
        </p:spPr>
        <p:txBody>
          <a:bodyPr wrap="none" rtlCol="0">
            <a:spAutoFit/>
          </a:bodyPr>
          <a:lstStyle/>
          <a:p>
            <a:r>
              <a:rPr kumimoji="1" lang="ja-JP" altLang="en-US" sz="1400" b="1" dirty="0">
                <a:solidFill>
                  <a:schemeClr val="bg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どちらかを選択して（控除申請）確定申告</a:t>
            </a:r>
          </a:p>
        </p:txBody>
      </p:sp>
      <p:sp>
        <p:nvSpPr>
          <p:cNvPr id="16"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20</a:t>
            </a:r>
            <a:endParaRPr lang="ja-JP" altLang="en-US" sz="1400" dirty="0"/>
          </a:p>
        </p:txBody>
      </p:sp>
    </p:spTree>
    <p:extLst>
      <p:ext uri="{BB962C8B-B14F-4D97-AF65-F5344CB8AC3E}">
        <p14:creationId xmlns:p14="http://schemas.microsoft.com/office/powerpoint/2010/main" val="1941285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a:extLst>
              <a:ext uri="{FF2B5EF4-FFF2-40B4-BE49-F238E27FC236}">
                <a16:creationId xmlns:a16="http://schemas.microsoft.com/office/drawing/2014/main" id="{CB5B30BA-5DE2-4506-AA33-AFF8EFB07552}"/>
              </a:ext>
            </a:extLst>
          </p:cNvPr>
          <p:cNvPicPr>
            <a:picLocks noChangeAspect="1"/>
          </p:cNvPicPr>
          <p:nvPr/>
        </p:nvPicPr>
        <p:blipFill>
          <a:blip r:embed="rId3"/>
          <a:stretch>
            <a:fillRect/>
          </a:stretch>
        </p:blipFill>
        <p:spPr>
          <a:xfrm>
            <a:off x="0" y="6369500"/>
            <a:ext cx="2124193" cy="492566"/>
          </a:xfrm>
          <a:prstGeom prst="rect">
            <a:avLst/>
          </a:prstGeom>
        </p:spPr>
      </p:pic>
      <p:graphicFrame>
        <p:nvGraphicFramePr>
          <p:cNvPr id="2" name="グラフ 1"/>
          <p:cNvGraphicFramePr/>
          <p:nvPr>
            <p:extLst>
              <p:ext uri="{D42A27DB-BD31-4B8C-83A1-F6EECF244321}">
                <p14:modId xmlns:p14="http://schemas.microsoft.com/office/powerpoint/2010/main" val="2993779638"/>
              </p:ext>
            </p:extLst>
          </p:nvPr>
        </p:nvGraphicFramePr>
        <p:xfrm>
          <a:off x="395536" y="1196752"/>
          <a:ext cx="8496944" cy="4352032"/>
        </p:xfrm>
        <a:graphic>
          <a:graphicData uri="http://schemas.openxmlformats.org/drawingml/2006/chart">
            <c:chart xmlns:c="http://schemas.openxmlformats.org/drawingml/2006/chart" xmlns:r="http://schemas.openxmlformats.org/officeDocument/2006/relationships" r:id="rId4"/>
          </a:graphicData>
        </a:graphic>
      </p:graphicFrame>
      <p:sp>
        <p:nvSpPr>
          <p:cNvPr id="5" name="コンテンツ プレースホルダー 2"/>
          <p:cNvSpPr txBox="1">
            <a:spLocks/>
          </p:cNvSpPr>
          <p:nvPr/>
        </p:nvSpPr>
        <p:spPr>
          <a:xfrm>
            <a:off x="1" y="1"/>
            <a:ext cx="8892479" cy="170080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Bef>
                <a:spcPts val="0"/>
              </a:spcBef>
              <a:spcAft>
                <a:spcPts val="0"/>
              </a:spcAft>
              <a:buNone/>
            </a:pPr>
            <a:r>
              <a:rPr lang="en-US" altLang="ja-JP" sz="3100" dirty="0"/>
              <a:t>【</a:t>
            </a:r>
            <a:r>
              <a:rPr lang="ja-JP" altLang="en-US" sz="3100" dirty="0"/>
              <a:t>参考</a:t>
            </a:r>
            <a:r>
              <a:rPr lang="en-US" altLang="ja-JP" sz="3100" dirty="0"/>
              <a:t>】</a:t>
            </a:r>
            <a:r>
              <a:rPr lang="ja-JP" altLang="en-US" sz="3100" dirty="0"/>
              <a:t>　従来の医療費控除と</a:t>
            </a:r>
            <a:endParaRPr lang="en-US" altLang="ja-JP" sz="3100" dirty="0"/>
          </a:p>
          <a:p>
            <a:pPr marL="0" indent="0" fontAlgn="auto">
              <a:spcBef>
                <a:spcPts val="0"/>
              </a:spcBef>
              <a:spcAft>
                <a:spcPts val="0"/>
              </a:spcAft>
              <a:buNone/>
            </a:pPr>
            <a:r>
              <a:rPr lang="ja-JP" altLang="en-US" sz="2800" dirty="0"/>
              <a:t>　　　　　　</a:t>
            </a:r>
            <a:r>
              <a:rPr lang="ja-JP" altLang="en-US" sz="3100" dirty="0"/>
              <a:t>セルフメディケーション税制の関係（概略）</a:t>
            </a:r>
            <a:endParaRPr lang="en-US" altLang="ja-JP" sz="3100" dirty="0"/>
          </a:p>
        </p:txBody>
      </p:sp>
      <p:sp>
        <p:nvSpPr>
          <p:cNvPr id="6" name="テキスト ボックス 5"/>
          <p:cNvSpPr txBox="1"/>
          <p:nvPr/>
        </p:nvSpPr>
        <p:spPr>
          <a:xfrm>
            <a:off x="274682" y="1556792"/>
            <a:ext cx="1107996" cy="276999"/>
          </a:xfrm>
          <a:prstGeom prst="rect">
            <a:avLst/>
          </a:prstGeom>
          <a:noFill/>
        </p:spPr>
        <p:txBody>
          <a:bodyPr wrap="none" rtlCol="0">
            <a:spAutoFit/>
          </a:bodyPr>
          <a:lstStyle/>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費用</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（万円）</a:t>
            </a:r>
          </a:p>
        </p:txBody>
      </p:sp>
      <p:graphicFrame>
        <p:nvGraphicFramePr>
          <p:cNvPr id="8" name="表 7"/>
          <p:cNvGraphicFramePr>
            <a:graphicFrameLocks noGrp="1"/>
          </p:cNvGraphicFramePr>
          <p:nvPr>
            <p:extLst>
              <p:ext uri="{D42A27DB-BD31-4B8C-83A1-F6EECF244321}">
                <p14:modId xmlns:p14="http://schemas.microsoft.com/office/powerpoint/2010/main" val="584992279"/>
              </p:ext>
            </p:extLst>
          </p:nvPr>
        </p:nvGraphicFramePr>
        <p:xfrm>
          <a:off x="891084" y="5225008"/>
          <a:ext cx="7857380" cy="1097280"/>
        </p:xfrm>
        <a:graphic>
          <a:graphicData uri="http://schemas.openxmlformats.org/drawingml/2006/table">
            <a:tbl>
              <a:tblPr firstRow="1" bandRow="1">
                <a:tableStyleId>{5C22544A-7EE6-4342-B048-85BDC9FD1C3A}</a:tableStyleId>
              </a:tblPr>
              <a:tblGrid>
                <a:gridCol w="1964345">
                  <a:extLst>
                    <a:ext uri="{9D8B030D-6E8A-4147-A177-3AD203B41FA5}">
                      <a16:colId xmlns:a16="http://schemas.microsoft.com/office/drawing/2014/main" val="20000"/>
                    </a:ext>
                  </a:extLst>
                </a:gridCol>
                <a:gridCol w="1964345">
                  <a:extLst>
                    <a:ext uri="{9D8B030D-6E8A-4147-A177-3AD203B41FA5}">
                      <a16:colId xmlns:a16="http://schemas.microsoft.com/office/drawing/2014/main" val="20001"/>
                    </a:ext>
                  </a:extLst>
                </a:gridCol>
                <a:gridCol w="1964345">
                  <a:extLst>
                    <a:ext uri="{9D8B030D-6E8A-4147-A177-3AD203B41FA5}">
                      <a16:colId xmlns:a16="http://schemas.microsoft.com/office/drawing/2014/main" val="20002"/>
                    </a:ext>
                  </a:extLst>
                </a:gridCol>
                <a:gridCol w="1964345">
                  <a:extLst>
                    <a:ext uri="{9D8B030D-6E8A-4147-A177-3AD203B41FA5}">
                      <a16:colId xmlns:a16="http://schemas.microsoft.com/office/drawing/2014/main" val="20003"/>
                    </a:ext>
                  </a:extLst>
                </a:gridCol>
              </a:tblGrid>
              <a:tr h="370840">
                <a:tc>
                  <a:txBody>
                    <a:bodyPr/>
                    <a:lstStyle/>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どちらも控除金額に達しておらず、控除を受けられない。</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控除額</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ＳＭ：下限未満（＜</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医療：下限未満（＜</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→どちらも使用できない</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医療費控除の下限に達していないが、</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SM</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税制の下限を超えている</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控除額</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ＳＭ：</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1.8</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3-1.2</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医療：下限未満（＜</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SM</a:t>
                      </a:r>
                      <a:r>
                        <a:rPr kumimoji="1" lang="ja-JP" altLang="en-US"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税制</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使用</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どちらも下限を超えており、選択可能</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控除額</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ＳＭ：</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5-1.2</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15-10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医療費控除</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を使用</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どちらも下限を超えており、選択可能</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控除額</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ＳＭ：</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5.8</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7-1.2</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15-10</a:t>
                      </a:r>
                      <a:r>
                        <a:rPr kumimoji="1"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SM</a:t>
                      </a:r>
                      <a:r>
                        <a:rPr kumimoji="1" lang="ja-JP" altLang="en-US"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税制</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を使用</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cxnSp>
        <p:nvCxnSpPr>
          <p:cNvPr id="10" name="直線コネクタ 9"/>
          <p:cNvCxnSpPr/>
          <p:nvPr/>
        </p:nvCxnSpPr>
        <p:spPr>
          <a:xfrm>
            <a:off x="828680" y="3059534"/>
            <a:ext cx="7919784" cy="0"/>
          </a:xfrm>
          <a:prstGeom prst="line">
            <a:avLst/>
          </a:prstGeom>
          <a:ln w="63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828680" y="4771752"/>
            <a:ext cx="7919784"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1382678" y="2331864"/>
            <a:ext cx="2448106" cy="507831"/>
          </a:xfrm>
          <a:prstGeom prst="rect">
            <a:avLst/>
          </a:prstGeom>
          <a:ln w="3175">
            <a:solidFill>
              <a:schemeClr val="tx1"/>
            </a:solidFill>
          </a:ln>
        </p:spPr>
        <p:txBody>
          <a:bodyPr wrap="none">
            <a:spAutoFit/>
          </a:bodyPr>
          <a:lstStyle/>
          <a:p>
            <a:r>
              <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イメージ図として簡略化するため</a:t>
            </a:r>
            <a:endPar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医療費控除対象</a:t>
            </a:r>
            <a:r>
              <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OTC</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SM</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税制対象</a:t>
            </a:r>
            <a:r>
              <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OTC</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同一と仮定し、図示しています。</a:t>
            </a:r>
            <a:endParaRPr lang="ja-JP" altLang="en-US" dirty="0"/>
          </a:p>
        </p:txBody>
      </p:sp>
      <p:sp>
        <p:nvSpPr>
          <p:cNvPr id="14" name="正方形/長方形 13"/>
          <p:cNvSpPr/>
          <p:nvPr/>
        </p:nvSpPr>
        <p:spPr>
          <a:xfrm>
            <a:off x="899592" y="5661248"/>
            <a:ext cx="7848872" cy="144016"/>
          </a:xfrm>
          <a:prstGeom prst="rect">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899592" y="5810218"/>
            <a:ext cx="7848872" cy="144016"/>
          </a:xfrm>
          <a:prstGeom prst="rect">
            <a:avLst/>
          </a:prstGeom>
          <a:solidFill>
            <a:schemeClr val="accent6">
              <a:lumMod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スライド番号プレースホルダー 1"/>
          <p:cNvSpPr>
            <a:spLocks noGrp="1"/>
          </p:cNvSpPr>
          <p:nvPr>
            <p:ph type="sldNum" sz="quarter" idx="12"/>
          </p:nvPr>
        </p:nvSpPr>
        <p:spPr>
          <a:xfrm>
            <a:off x="7051104" y="6215211"/>
            <a:ext cx="2057400" cy="365125"/>
          </a:xfrm>
        </p:spPr>
        <p:txBody>
          <a:bodyPr/>
          <a:lstStyle/>
          <a:p>
            <a:r>
              <a:rPr lang="en-US" altLang="ja-JP" sz="1400" dirty="0"/>
              <a:t>21</a:t>
            </a:r>
            <a:endParaRPr lang="ja-JP" altLang="en-US" sz="1400" dirty="0"/>
          </a:p>
        </p:txBody>
      </p:sp>
    </p:spTree>
    <p:extLst>
      <p:ext uri="{BB962C8B-B14F-4D97-AF65-F5344CB8AC3E}">
        <p14:creationId xmlns:p14="http://schemas.microsoft.com/office/powerpoint/2010/main" val="869737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3169"/>
            <a:ext cx="8229600" cy="792088"/>
          </a:xfrm>
        </p:spPr>
        <p:txBody>
          <a:bodyPr>
            <a:normAutofit/>
          </a:bodyPr>
          <a:lstStyle/>
          <a:p>
            <a:pPr algn="l"/>
            <a:r>
              <a:rPr kumimoji="1" lang="ja-JP" altLang="en-US" sz="3500" dirty="0"/>
              <a:t>１５．</a:t>
            </a:r>
            <a:r>
              <a:rPr kumimoji="1" lang="ja-JP" altLang="en-US" sz="3500" u="sng" dirty="0"/>
              <a:t>ご留意いただきたいこと</a:t>
            </a:r>
          </a:p>
        </p:txBody>
      </p:sp>
      <p:sp>
        <p:nvSpPr>
          <p:cNvPr id="3" name="コンテンツ プレースホルダー 2"/>
          <p:cNvSpPr>
            <a:spLocks noGrp="1"/>
          </p:cNvSpPr>
          <p:nvPr>
            <p:ph idx="1"/>
          </p:nvPr>
        </p:nvSpPr>
        <p:spPr>
          <a:xfrm>
            <a:off x="228455" y="1634411"/>
            <a:ext cx="8687090" cy="4896544"/>
          </a:xfrm>
        </p:spPr>
        <p:txBody>
          <a:bodyPr>
            <a:noAutofit/>
          </a:bodyPr>
          <a:lstStyle/>
          <a:p>
            <a:pPr>
              <a:buFont typeface="Wingdings" panose="05000000000000000000" pitchFamily="2" charset="2"/>
              <a:buChar char="ü"/>
            </a:pPr>
            <a:r>
              <a:rPr lang="ja-JP" altLang="en-US" sz="3100" dirty="0"/>
              <a:t>セルフメディケーション税制の対象となるＯＴＣ　　医薬品であれば、製品パッケージに識別マークが無くとも対象となります。（識別マークの有無は、関係ありません。）</a:t>
            </a:r>
            <a:endParaRPr lang="en-US" altLang="ja-JP" sz="3100" dirty="0"/>
          </a:p>
          <a:p>
            <a:pPr>
              <a:buFont typeface="Wingdings" panose="05000000000000000000" pitchFamily="2" charset="2"/>
              <a:buChar char="ü"/>
            </a:pPr>
            <a:endParaRPr lang="en-US" altLang="ja-JP" sz="3100" dirty="0"/>
          </a:p>
          <a:p>
            <a:pPr>
              <a:buFont typeface="Wingdings" panose="05000000000000000000" pitchFamily="2" charset="2"/>
              <a:buChar char="ü"/>
            </a:pPr>
            <a:r>
              <a:rPr lang="ja-JP" altLang="en-US" sz="3100" dirty="0"/>
              <a:t>したがって、パッケージに識別マークの無い対象製品であっても、通常通り販売いただきますようお願いいたします。</a:t>
            </a:r>
            <a:endParaRPr kumimoji="1" lang="en-US" altLang="ja-JP" sz="3100" dirty="0"/>
          </a:p>
          <a:p>
            <a:pPr marL="0" indent="0">
              <a:buNone/>
            </a:pPr>
            <a:r>
              <a:rPr lang="ja-JP" altLang="en-US" sz="3100" dirty="0"/>
              <a:t>　　　　　　　　　　　　　　　　　　　　　　　　　　　以　上</a:t>
            </a:r>
            <a:endParaRPr kumimoji="1" lang="en-US" altLang="ja-JP" sz="3100"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22</a:t>
            </a:r>
            <a:endParaRPr lang="ja-JP" altLang="en-US" sz="1400" dirty="0"/>
          </a:p>
        </p:txBody>
      </p:sp>
      <p:pic>
        <p:nvPicPr>
          <p:cNvPr id="6" name="図 5">
            <a:extLst>
              <a:ext uri="{FF2B5EF4-FFF2-40B4-BE49-F238E27FC236}">
                <a16:creationId xmlns:a16="http://schemas.microsoft.com/office/drawing/2014/main" id="{8FCBF3D1-6A71-4166-B0BD-DC3E507CD72D}"/>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217164" y="232128"/>
            <a:ext cx="1584176" cy="576063"/>
          </a:xfrm>
          <a:prstGeom prst="rect">
            <a:avLst/>
          </a:prstGeom>
        </p:spPr>
      </p:pic>
    </p:spTree>
    <p:extLst>
      <p:ext uri="{BB962C8B-B14F-4D97-AF65-F5344CB8AC3E}">
        <p14:creationId xmlns:p14="http://schemas.microsoft.com/office/powerpoint/2010/main" val="59664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7003816" cy="850106"/>
          </a:xfrm>
        </p:spPr>
        <p:txBody>
          <a:bodyPr>
            <a:normAutofit/>
          </a:bodyPr>
          <a:lstStyle/>
          <a:p>
            <a:pPr algn="l"/>
            <a:r>
              <a:rPr kumimoji="1" lang="ja-JP" altLang="en-US" sz="3200" dirty="0"/>
              <a:t>１．</a:t>
            </a:r>
            <a:r>
              <a:rPr kumimoji="1" lang="ja-JP" altLang="en-US" sz="3200" u="sng" dirty="0"/>
              <a:t>どのような税制なのか？</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3</a:t>
            </a:r>
            <a:endParaRPr lang="ja-JP" altLang="en-US" sz="1400" dirty="0"/>
          </a:p>
        </p:txBody>
      </p:sp>
      <p:pic>
        <p:nvPicPr>
          <p:cNvPr id="6" name="図 5">
            <a:extLst>
              <a:ext uri="{FF2B5EF4-FFF2-40B4-BE49-F238E27FC236}">
                <a16:creationId xmlns:a16="http://schemas.microsoft.com/office/drawing/2014/main" id="{ACFA919B-E689-41CA-995A-54D631F86FF5}"/>
              </a:ext>
            </a:extLst>
          </p:cNvPr>
          <p:cNvPicPr>
            <a:picLocks noChangeAspect="1"/>
          </p:cNvPicPr>
          <p:nvPr/>
        </p:nvPicPr>
        <p:blipFill>
          <a:blip r:embed="rId3"/>
          <a:stretch>
            <a:fillRect/>
          </a:stretch>
        </p:blipFill>
        <p:spPr>
          <a:xfrm>
            <a:off x="47288" y="6347425"/>
            <a:ext cx="2124193" cy="492566"/>
          </a:xfrm>
          <a:prstGeom prst="rect">
            <a:avLst/>
          </a:prstGeom>
        </p:spPr>
      </p:pic>
      <p:sp>
        <p:nvSpPr>
          <p:cNvPr id="3" name="コンテンツ プレースホルダー 2"/>
          <p:cNvSpPr>
            <a:spLocks noGrp="1"/>
          </p:cNvSpPr>
          <p:nvPr>
            <p:ph idx="1"/>
          </p:nvPr>
        </p:nvSpPr>
        <p:spPr>
          <a:xfrm>
            <a:off x="314305" y="894815"/>
            <a:ext cx="8658853" cy="5294689"/>
          </a:xfrm>
        </p:spPr>
        <p:txBody>
          <a:bodyPr>
            <a:noAutofit/>
          </a:bodyPr>
          <a:lstStyle/>
          <a:p>
            <a:pPr>
              <a:spcBef>
                <a:spcPts val="1200"/>
              </a:spcBef>
              <a:buFont typeface="Wingdings" panose="05000000000000000000" pitchFamily="2" charset="2"/>
              <a:buChar char="ü"/>
            </a:pPr>
            <a:r>
              <a:rPr lang="ja-JP" altLang="en-US" sz="2600" dirty="0"/>
              <a:t>適切な健康管理の下で医療用医薬品からの代替を進める観点から、</a:t>
            </a:r>
            <a:endParaRPr lang="en-US" altLang="ja-JP" sz="2600" dirty="0"/>
          </a:p>
          <a:p>
            <a:pPr>
              <a:spcBef>
                <a:spcPts val="1200"/>
              </a:spcBef>
              <a:buFont typeface="Wingdings" panose="05000000000000000000" pitchFamily="2" charset="2"/>
              <a:buChar char="ü"/>
            </a:pPr>
            <a:r>
              <a:rPr lang="ja-JP" altLang="en-US" sz="2600" dirty="0"/>
              <a:t>健康の維持増進および疾病の予防への取組として一定の取組（Ｐ</a:t>
            </a:r>
            <a:r>
              <a:rPr lang="en-US" altLang="ja-JP" sz="2600" dirty="0"/>
              <a:t>.</a:t>
            </a:r>
            <a:r>
              <a:rPr lang="ja-JP" altLang="en-US" sz="2600" dirty="0"/>
              <a:t> ６参照）を行う個人が、</a:t>
            </a:r>
            <a:endParaRPr lang="en-US" altLang="ja-JP" sz="2600" dirty="0"/>
          </a:p>
          <a:p>
            <a:pPr>
              <a:spcBef>
                <a:spcPts val="1200"/>
              </a:spcBef>
              <a:buFont typeface="Wingdings" panose="05000000000000000000" pitchFamily="2" charset="2"/>
              <a:buChar char="ü"/>
            </a:pPr>
            <a:r>
              <a:rPr lang="ja-JP" altLang="en-US" sz="2600" dirty="0">
                <a:latin typeface="+mn-ea"/>
              </a:rPr>
              <a:t>２０１７年１月１日～２０２２年１２月３１日</a:t>
            </a:r>
            <a:r>
              <a:rPr lang="ja-JP" altLang="en-US" sz="2600" dirty="0"/>
              <a:t>迄の間に、</a:t>
            </a:r>
            <a:endParaRPr lang="en-US" altLang="ja-JP" sz="2600" dirty="0"/>
          </a:p>
          <a:p>
            <a:pPr>
              <a:spcBef>
                <a:spcPts val="1200"/>
              </a:spcBef>
              <a:buFont typeface="Wingdings" panose="05000000000000000000" pitchFamily="2" charset="2"/>
              <a:buChar char="ü"/>
            </a:pPr>
            <a:r>
              <a:rPr lang="ja-JP" altLang="en-US" sz="2600" dirty="0"/>
              <a:t>自己又は自己と生計を一にする配偶者その他の親族に係る特定成分を含んだＯＴＣ医薬品（Ｐ</a:t>
            </a:r>
            <a:r>
              <a:rPr lang="en-US" altLang="ja-JP" sz="2600" dirty="0"/>
              <a:t>.</a:t>
            </a:r>
            <a:r>
              <a:rPr lang="ja-JP" altLang="en-US" sz="2600" dirty="0"/>
              <a:t>７参照）の購入の対価を支払った場合において、</a:t>
            </a:r>
            <a:endParaRPr lang="en-US" altLang="ja-JP" sz="2600" dirty="0"/>
          </a:p>
          <a:p>
            <a:pPr>
              <a:spcBef>
                <a:spcPts val="1200"/>
              </a:spcBef>
              <a:buFont typeface="Wingdings" panose="05000000000000000000" pitchFamily="2" charset="2"/>
              <a:buChar char="ü"/>
            </a:pPr>
            <a:r>
              <a:rPr lang="ja-JP" altLang="en-US" sz="2600" dirty="0"/>
              <a:t>その年中に支払った対価額の合計額が１万２千円を超えるときは、その超える部分の金額（上限：８万８千円）について、</a:t>
            </a:r>
            <a:endParaRPr lang="en-US" altLang="ja-JP" sz="2600" dirty="0"/>
          </a:p>
          <a:p>
            <a:pPr>
              <a:spcBef>
                <a:spcPts val="1200"/>
              </a:spcBef>
              <a:buFont typeface="Wingdings" panose="05000000000000000000" pitchFamily="2" charset="2"/>
              <a:buChar char="ü"/>
            </a:pPr>
            <a:r>
              <a:rPr lang="ja-JP" altLang="en-US" sz="2600" dirty="0"/>
              <a:t>その年分の総所得金額等から控除する新税制です。</a:t>
            </a:r>
            <a:endParaRPr lang="en-US" altLang="ja-JP" sz="2600" dirty="0"/>
          </a:p>
        </p:txBody>
      </p:sp>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46421" y="29520"/>
            <a:ext cx="1584176" cy="576063"/>
          </a:xfrm>
          <a:prstGeom prst="rect">
            <a:avLst/>
          </a:prstGeom>
        </p:spPr>
      </p:pic>
    </p:spTree>
    <p:extLst>
      <p:ext uri="{BB962C8B-B14F-4D97-AF65-F5344CB8AC3E}">
        <p14:creationId xmlns:p14="http://schemas.microsoft.com/office/powerpoint/2010/main" val="3831740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0" y="-85402"/>
            <a:ext cx="8229600" cy="850106"/>
          </a:xfrm>
        </p:spPr>
        <p:txBody>
          <a:bodyPr>
            <a:normAutofit/>
          </a:bodyPr>
          <a:lstStyle/>
          <a:p>
            <a:pPr algn="l"/>
            <a:r>
              <a:rPr kumimoji="1" lang="ja-JP" altLang="en-US" sz="3200" dirty="0"/>
              <a:t>１．</a:t>
            </a:r>
            <a:r>
              <a:rPr kumimoji="1" lang="ja-JP" altLang="en-US" sz="3200" u="sng" dirty="0"/>
              <a:t>どのような税制なのか？</a:t>
            </a:r>
          </a:p>
        </p:txBody>
      </p:sp>
      <p:pic>
        <p:nvPicPr>
          <p:cNvPr id="6" name="図 5"/>
          <p:cNvPicPr/>
          <p:nvPr/>
        </p:nvPicPr>
        <p:blipFill>
          <a:blip r:embed="rId3" cstate="print">
            <a:extLst>
              <a:ext uri="{28A0092B-C50C-407E-A947-70E740481C1C}">
                <a14:useLocalDpi xmlns:a14="http://schemas.microsoft.com/office/drawing/2010/main" val="0"/>
              </a:ext>
            </a:extLst>
          </a:blip>
          <a:stretch>
            <a:fillRect/>
          </a:stretch>
        </p:blipFill>
        <p:spPr>
          <a:xfrm>
            <a:off x="7677668" y="0"/>
            <a:ext cx="1475656" cy="562443"/>
          </a:xfrm>
          <a:prstGeom prst="rect">
            <a:avLst/>
          </a:prstGeom>
        </p:spPr>
      </p:pic>
      <p:sp>
        <p:nvSpPr>
          <p:cNvPr id="7" name="タイトル 1"/>
          <p:cNvSpPr txBox="1">
            <a:spLocks/>
          </p:cNvSpPr>
          <p:nvPr/>
        </p:nvSpPr>
        <p:spPr>
          <a:xfrm>
            <a:off x="2555776" y="6477283"/>
            <a:ext cx="6076442" cy="276999"/>
          </a:xfrm>
          <a:prstGeom prst="rect">
            <a:avLst/>
          </a:prstGeom>
        </p:spPr>
        <p:txBody>
          <a:bodyPr vert="horz" wrap="square" lIns="91440" tIns="45720" rIns="91440" bIns="45720" rtlCol="0" anchor="ctr">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pPr>
            <a:r>
              <a:rPr lang="en-US" altLang="ja-JP" sz="1200" dirty="0"/>
              <a:t>【</a:t>
            </a:r>
            <a:r>
              <a:rPr lang="ja-JP" altLang="en-US" sz="1200" dirty="0"/>
              <a:t>参考</a:t>
            </a:r>
            <a:r>
              <a:rPr lang="en-US" altLang="ja-JP" sz="1200" dirty="0"/>
              <a:t>】</a:t>
            </a:r>
            <a:r>
              <a:rPr lang="ja-JP" altLang="en-US" sz="1200" dirty="0"/>
              <a:t>厚生労働省 公表資料（</a:t>
            </a:r>
            <a:r>
              <a:rPr lang="en-US" altLang="ja-JP" sz="1200" dirty="0">
                <a:hlinkClick r:id="rId4"/>
              </a:rPr>
              <a:t>https://www.mhlw.go.jp/content/10800000/000714108.pdf</a:t>
            </a:r>
            <a:r>
              <a:rPr lang="ja-JP" altLang="en-US" sz="1200" dirty="0"/>
              <a:t>）</a:t>
            </a:r>
          </a:p>
        </p:txBody>
      </p:sp>
      <p:sp>
        <p:nvSpPr>
          <p:cNvPr id="8" name="スライド番号プレースホルダー 1"/>
          <p:cNvSpPr>
            <a:spLocks noGrp="1"/>
          </p:cNvSpPr>
          <p:nvPr>
            <p:ph type="sldNum" sz="quarter" idx="12"/>
          </p:nvPr>
        </p:nvSpPr>
        <p:spPr>
          <a:xfrm>
            <a:off x="8676456" y="6453336"/>
            <a:ext cx="395536" cy="365125"/>
          </a:xfrm>
        </p:spPr>
        <p:txBody>
          <a:bodyPr/>
          <a:lstStyle/>
          <a:p>
            <a:r>
              <a:rPr lang="en-US" altLang="ja-JP" sz="1400" dirty="0"/>
              <a:t>4</a:t>
            </a:r>
            <a:endParaRPr lang="ja-JP" altLang="en-US" sz="1400" dirty="0"/>
          </a:p>
        </p:txBody>
      </p:sp>
      <p:pic>
        <p:nvPicPr>
          <p:cNvPr id="9" name="図 8">
            <a:extLst>
              <a:ext uri="{FF2B5EF4-FFF2-40B4-BE49-F238E27FC236}">
                <a16:creationId xmlns:a16="http://schemas.microsoft.com/office/drawing/2014/main" id="{D8FA99E9-FF34-417F-8899-7343117E4977}"/>
              </a:ext>
            </a:extLst>
          </p:cNvPr>
          <p:cNvPicPr>
            <a:picLocks noChangeAspect="1"/>
          </p:cNvPicPr>
          <p:nvPr/>
        </p:nvPicPr>
        <p:blipFill>
          <a:blip r:embed="rId5"/>
          <a:stretch>
            <a:fillRect/>
          </a:stretch>
        </p:blipFill>
        <p:spPr>
          <a:xfrm>
            <a:off x="0" y="6369500"/>
            <a:ext cx="2124193" cy="492566"/>
          </a:xfrm>
          <a:prstGeom prst="rect">
            <a:avLst/>
          </a:prstGeom>
        </p:spPr>
      </p:pic>
      <p:pic>
        <p:nvPicPr>
          <p:cNvPr id="4" name="図 3">
            <a:extLst>
              <a:ext uri="{FF2B5EF4-FFF2-40B4-BE49-F238E27FC236}">
                <a16:creationId xmlns:a16="http://schemas.microsoft.com/office/drawing/2014/main" id="{52BE85A2-6C4C-4388-9EAE-5477FFC0EA9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9552" y="699242"/>
            <a:ext cx="8229600" cy="5791517"/>
          </a:xfrm>
          <a:prstGeom prst="rect">
            <a:avLst/>
          </a:prstGeom>
        </p:spPr>
      </p:pic>
    </p:spTree>
    <p:extLst>
      <p:ext uri="{BB962C8B-B14F-4D97-AF65-F5344CB8AC3E}">
        <p14:creationId xmlns:p14="http://schemas.microsoft.com/office/powerpoint/2010/main" val="238726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08" y="22566"/>
            <a:ext cx="6781132" cy="850106"/>
          </a:xfrm>
        </p:spPr>
        <p:txBody>
          <a:bodyPr>
            <a:normAutofit/>
          </a:bodyPr>
          <a:lstStyle/>
          <a:p>
            <a:pPr algn="l"/>
            <a:r>
              <a:rPr kumimoji="1" lang="ja-JP" altLang="en-US" sz="3600" dirty="0"/>
              <a:t>２．</a:t>
            </a:r>
            <a:r>
              <a:rPr kumimoji="1" lang="ja-JP" altLang="en-US" sz="3600" u="sng" dirty="0"/>
              <a:t>創設の目的は？</a:t>
            </a:r>
          </a:p>
        </p:txBody>
      </p:sp>
      <p:sp>
        <p:nvSpPr>
          <p:cNvPr id="3" name="コンテンツ プレースホルダー 2"/>
          <p:cNvSpPr>
            <a:spLocks noGrp="1"/>
          </p:cNvSpPr>
          <p:nvPr>
            <p:ph idx="1"/>
          </p:nvPr>
        </p:nvSpPr>
        <p:spPr>
          <a:xfrm>
            <a:off x="472107" y="1154446"/>
            <a:ext cx="8553417" cy="5400600"/>
          </a:xfrm>
        </p:spPr>
        <p:txBody>
          <a:bodyPr>
            <a:normAutofit/>
          </a:bodyPr>
          <a:lstStyle/>
          <a:p>
            <a:pPr>
              <a:spcBef>
                <a:spcPts val="1800"/>
              </a:spcBef>
              <a:buFont typeface="Wingdings" panose="05000000000000000000" pitchFamily="2" charset="2"/>
              <a:buChar char="ü"/>
            </a:pPr>
            <a:r>
              <a:rPr kumimoji="1" lang="ja-JP" altLang="en-US" dirty="0"/>
              <a:t>セルフメディケーションを自発的に取り組む　　環境整備を行うため。</a:t>
            </a:r>
            <a:endParaRPr kumimoji="1" lang="en-US" altLang="ja-JP" dirty="0"/>
          </a:p>
          <a:p>
            <a:pPr>
              <a:spcBef>
                <a:spcPts val="1800"/>
              </a:spcBef>
              <a:buFont typeface="Wingdings" panose="05000000000000000000" pitchFamily="2" charset="2"/>
              <a:buChar char="ü"/>
            </a:pPr>
            <a:r>
              <a:rPr lang="ja-JP" altLang="en-US" dirty="0"/>
              <a:t>適切な健康管理の下で医療用医薬品との　　　</a:t>
            </a:r>
            <a:r>
              <a:rPr lang="ja-JP" altLang="en-US" u="sng" dirty="0"/>
              <a:t>代替性が高い特定成分</a:t>
            </a:r>
            <a:r>
              <a:rPr lang="ja-JP" altLang="en-US" dirty="0"/>
              <a:t>を含んだＯＴＣ医薬品（要指導医薬品および一般用医薬品）の使用推進を図るため。</a:t>
            </a:r>
            <a:endParaRPr lang="en-US" altLang="ja-JP" dirty="0"/>
          </a:p>
          <a:p>
            <a:pPr>
              <a:spcBef>
                <a:spcPts val="1800"/>
              </a:spcBef>
              <a:buFont typeface="Wingdings" panose="05000000000000000000" pitchFamily="2" charset="2"/>
              <a:buChar char="ü"/>
            </a:pPr>
            <a:r>
              <a:rPr kumimoji="1" lang="ja-JP" altLang="en-US" dirty="0"/>
              <a:t>健康の維持増進および</a:t>
            </a:r>
            <a:r>
              <a:rPr kumimoji="1" lang="ja-JP" altLang="en-US" u="sng" dirty="0"/>
              <a:t>疾病の予防の為</a:t>
            </a:r>
            <a:r>
              <a:rPr kumimoji="1" lang="ja-JP" altLang="en-US" dirty="0"/>
              <a:t>に</a:t>
            </a:r>
            <a:br>
              <a:rPr kumimoji="1" lang="en-US" altLang="ja-JP" dirty="0"/>
            </a:br>
            <a:r>
              <a:rPr lang="ja-JP" altLang="en-US" dirty="0"/>
              <a:t> 一定の取組を行っている申告者が、従来の</a:t>
            </a:r>
            <a:br>
              <a:rPr lang="en-US" altLang="ja-JP" dirty="0"/>
            </a:br>
            <a:r>
              <a:rPr kumimoji="1" lang="ja-JP" altLang="en-US" dirty="0"/>
              <a:t> 医療費控除との選択適用を可能にするため。</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5</a:t>
            </a:r>
            <a:endParaRPr lang="ja-JP" altLang="en-US" sz="1400" dirty="0"/>
          </a:p>
        </p:txBody>
      </p:sp>
      <p:pic>
        <p:nvPicPr>
          <p:cNvPr id="6" name="図 5">
            <a:extLst>
              <a:ext uri="{FF2B5EF4-FFF2-40B4-BE49-F238E27FC236}">
                <a16:creationId xmlns:a16="http://schemas.microsoft.com/office/drawing/2014/main" id="{9E79BD6F-C810-4030-B5BD-E44EE3826D5A}"/>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555587" y="44624"/>
            <a:ext cx="1584176" cy="576063"/>
          </a:xfrm>
          <a:prstGeom prst="rect">
            <a:avLst/>
          </a:prstGeom>
        </p:spPr>
      </p:pic>
    </p:spTree>
    <p:extLst>
      <p:ext uri="{BB962C8B-B14F-4D97-AF65-F5344CB8AC3E}">
        <p14:creationId xmlns:p14="http://schemas.microsoft.com/office/powerpoint/2010/main" val="733811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680"/>
            <a:ext cx="6647721" cy="850106"/>
          </a:xfrm>
        </p:spPr>
        <p:txBody>
          <a:bodyPr>
            <a:normAutofit/>
          </a:bodyPr>
          <a:lstStyle/>
          <a:p>
            <a:pPr algn="l"/>
            <a:r>
              <a:rPr kumimoji="1" lang="ja-JP" altLang="en-US" sz="3600" dirty="0"/>
              <a:t>３．</a:t>
            </a:r>
            <a:r>
              <a:rPr kumimoji="1" lang="ja-JP" altLang="en-US" sz="3600" u="sng" dirty="0"/>
              <a:t>一定の取組とは？</a:t>
            </a:r>
          </a:p>
        </p:txBody>
      </p:sp>
      <p:sp>
        <p:nvSpPr>
          <p:cNvPr id="3" name="コンテンツ プレースホルダー 2"/>
          <p:cNvSpPr>
            <a:spLocks noGrp="1"/>
          </p:cNvSpPr>
          <p:nvPr>
            <p:ph idx="1"/>
          </p:nvPr>
        </p:nvSpPr>
        <p:spPr>
          <a:xfrm>
            <a:off x="457199" y="1139285"/>
            <a:ext cx="8686801" cy="4737987"/>
          </a:xfrm>
        </p:spPr>
        <p:txBody>
          <a:bodyPr>
            <a:normAutofit/>
          </a:bodyPr>
          <a:lstStyle/>
          <a:p>
            <a:pPr>
              <a:spcBef>
                <a:spcPts val="0"/>
              </a:spcBef>
              <a:buFont typeface="Wingdings" panose="05000000000000000000" pitchFamily="2" charset="2"/>
              <a:buChar char="ü"/>
            </a:pPr>
            <a:r>
              <a:rPr kumimoji="1" lang="ja-JP" altLang="en-US" sz="3600" dirty="0"/>
              <a:t>申告者が</a:t>
            </a:r>
            <a:r>
              <a:rPr lang="ja-JP" altLang="en-US" sz="3600" dirty="0"/>
              <a:t>申告対象の１年間（１～１２月）　に</a:t>
            </a:r>
            <a:r>
              <a:rPr kumimoji="1" lang="ja-JP" altLang="en-US" sz="3600" dirty="0"/>
              <a:t>以下のいずれかを受けることです。</a:t>
            </a:r>
            <a:endParaRPr kumimoji="1" lang="en-US" altLang="ja-JP" sz="3600" dirty="0"/>
          </a:p>
          <a:p>
            <a:pPr>
              <a:spcBef>
                <a:spcPts val="0"/>
              </a:spcBef>
              <a:buFont typeface="Wingdings" panose="05000000000000000000" pitchFamily="2" charset="2"/>
              <a:buChar char="ü"/>
            </a:pPr>
            <a:endParaRPr kumimoji="1" lang="en-US" altLang="ja-JP" sz="3600" dirty="0"/>
          </a:p>
          <a:p>
            <a:pPr marL="0" indent="0">
              <a:spcBef>
                <a:spcPts val="0"/>
              </a:spcBef>
              <a:buNone/>
            </a:pPr>
            <a:r>
              <a:rPr lang="ja-JP" altLang="en-US" sz="2400" dirty="0"/>
              <a:t>・特定健康診査（メタボ健診）または特定保健指導</a:t>
            </a:r>
            <a:endParaRPr lang="en-US" altLang="ja-JP" sz="2400" dirty="0"/>
          </a:p>
          <a:p>
            <a:pPr marL="0" indent="0">
              <a:spcBef>
                <a:spcPts val="0"/>
              </a:spcBef>
              <a:buNone/>
            </a:pPr>
            <a:r>
              <a:rPr lang="ja-JP" altLang="en-US" sz="2400" dirty="0"/>
              <a:t>・予防接種（定期接種、インフルエンザの予防接種）</a:t>
            </a:r>
            <a:endParaRPr lang="en-US" altLang="ja-JP" sz="2400" dirty="0"/>
          </a:p>
          <a:p>
            <a:pPr marL="0" indent="0">
              <a:spcBef>
                <a:spcPts val="0"/>
              </a:spcBef>
              <a:buNone/>
            </a:pPr>
            <a:r>
              <a:rPr lang="ja-JP" altLang="en-US" sz="2400" dirty="0"/>
              <a:t>・勤務先で実施する定期健康診断（事業主健診）</a:t>
            </a:r>
            <a:endParaRPr lang="en-US" altLang="ja-JP" sz="2400" dirty="0"/>
          </a:p>
          <a:p>
            <a:pPr marL="0" indent="0">
              <a:spcBef>
                <a:spcPts val="0"/>
              </a:spcBef>
              <a:buNone/>
            </a:pPr>
            <a:r>
              <a:rPr kumimoji="1" lang="ja-JP" altLang="en-US" sz="2400" dirty="0"/>
              <a:t>・保険者（健康保険組合、市区町村国保等）が</a:t>
            </a:r>
            <a:r>
              <a:rPr lang="ja-JP" altLang="en-US" sz="2400" dirty="0"/>
              <a:t>実施する健康診</a:t>
            </a:r>
            <a:endParaRPr kumimoji="1" lang="en-US" altLang="ja-JP" sz="2400" dirty="0"/>
          </a:p>
          <a:p>
            <a:pPr marL="0" indent="0">
              <a:spcBef>
                <a:spcPts val="0"/>
              </a:spcBef>
              <a:buNone/>
            </a:pPr>
            <a:r>
              <a:rPr kumimoji="1" lang="ja-JP" altLang="en-US" sz="2400" dirty="0"/>
              <a:t> 査（人間ドック、各種健（検）診等）</a:t>
            </a:r>
            <a:endParaRPr kumimoji="1" lang="en-US" altLang="ja-JP" sz="2400" dirty="0"/>
          </a:p>
          <a:p>
            <a:pPr marL="0" indent="0">
              <a:spcBef>
                <a:spcPts val="0"/>
              </a:spcBef>
              <a:buNone/>
            </a:pPr>
            <a:r>
              <a:rPr lang="ja-JP" altLang="en-US" sz="2400" dirty="0"/>
              <a:t>・市町村が健康増進事業として実施するがん検診</a:t>
            </a:r>
            <a:endParaRPr lang="en-US" altLang="ja-JP" sz="2400" dirty="0"/>
          </a:p>
          <a:p>
            <a:pPr marL="0" indent="0">
              <a:spcBef>
                <a:spcPts val="0"/>
              </a:spcBef>
              <a:buNone/>
            </a:pPr>
            <a:r>
              <a:rPr lang="ja-JP" altLang="en-US" sz="2400" dirty="0"/>
              <a:t>・</a:t>
            </a:r>
            <a:r>
              <a:rPr kumimoji="1" lang="ja-JP" altLang="en-US" sz="2400" dirty="0"/>
              <a:t>市区町村が健康増進事業として実施する健康診査（生活保護</a:t>
            </a:r>
            <a:endParaRPr kumimoji="1" lang="en-US" altLang="ja-JP" sz="2400" dirty="0"/>
          </a:p>
          <a:p>
            <a:pPr marL="0" indent="0">
              <a:spcBef>
                <a:spcPts val="0"/>
              </a:spcBef>
              <a:buNone/>
            </a:pPr>
            <a:r>
              <a:rPr kumimoji="1" lang="ja-JP" altLang="en-US" sz="2400" dirty="0"/>
              <a:t> 受給者等を対象とする健康診査） </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6</a:t>
            </a:r>
            <a:endParaRPr lang="ja-JP" altLang="en-US" sz="1400" dirty="0"/>
          </a:p>
        </p:txBody>
      </p:sp>
      <p:sp>
        <p:nvSpPr>
          <p:cNvPr id="6" name="正方形/長方形 5"/>
          <p:cNvSpPr/>
          <p:nvPr/>
        </p:nvSpPr>
        <p:spPr>
          <a:xfrm>
            <a:off x="457200" y="2708920"/>
            <a:ext cx="8344140" cy="31683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pic>
        <p:nvPicPr>
          <p:cNvPr id="7" name="図 6">
            <a:extLst>
              <a:ext uri="{FF2B5EF4-FFF2-40B4-BE49-F238E27FC236}">
                <a16:creationId xmlns:a16="http://schemas.microsoft.com/office/drawing/2014/main" id="{51AE2C77-FB4E-49F7-AC91-5D9FDE934E65}"/>
              </a:ext>
            </a:extLst>
          </p:cNvPr>
          <p:cNvPicPr>
            <a:picLocks noChangeAspect="1"/>
          </p:cNvPicPr>
          <p:nvPr/>
        </p:nvPicPr>
        <p:blipFill>
          <a:blip r:embed="rId3"/>
          <a:stretch>
            <a:fillRect/>
          </a:stretch>
        </p:blipFill>
        <p:spPr>
          <a:xfrm>
            <a:off x="0" y="6369500"/>
            <a:ext cx="2124193" cy="492566"/>
          </a:xfrm>
          <a:prstGeom prst="rect">
            <a:avLst/>
          </a:prstGeom>
        </p:spPr>
      </p:pic>
      <p:pic>
        <p:nvPicPr>
          <p:cNvPr id="8" name="図 7"/>
          <p:cNvPicPr/>
          <p:nvPr/>
        </p:nvPicPr>
        <p:blipFill>
          <a:blip r:embed="rId4" cstate="print">
            <a:extLst>
              <a:ext uri="{28A0092B-C50C-407E-A947-70E740481C1C}">
                <a14:useLocalDpi xmlns:a14="http://schemas.microsoft.com/office/drawing/2010/main" val="0"/>
              </a:ext>
            </a:extLst>
          </a:blip>
          <a:stretch>
            <a:fillRect/>
          </a:stretch>
        </p:blipFill>
        <p:spPr>
          <a:xfrm>
            <a:off x="7812360" y="44625"/>
            <a:ext cx="1327764" cy="523682"/>
          </a:xfrm>
          <a:prstGeom prst="rect">
            <a:avLst/>
          </a:prstGeom>
        </p:spPr>
      </p:pic>
    </p:spTree>
    <p:extLst>
      <p:ext uri="{BB962C8B-B14F-4D97-AF65-F5344CB8AC3E}">
        <p14:creationId xmlns:p14="http://schemas.microsoft.com/office/powerpoint/2010/main" val="153171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89523"/>
            <a:ext cx="8229600" cy="1008112"/>
          </a:xfrm>
        </p:spPr>
        <p:txBody>
          <a:bodyPr>
            <a:noAutofit/>
          </a:bodyPr>
          <a:lstStyle/>
          <a:p>
            <a:pPr algn="l"/>
            <a:r>
              <a:rPr kumimoji="1" lang="ja-JP" altLang="en-US" sz="3600" dirty="0"/>
              <a:t>４．</a:t>
            </a:r>
            <a:r>
              <a:rPr kumimoji="1" lang="ja-JP" altLang="en-US" sz="3600" u="sng" dirty="0"/>
              <a:t>特定成分を含んだＯＴＣ医薬品とは？</a:t>
            </a:r>
          </a:p>
        </p:txBody>
      </p:sp>
      <p:sp>
        <p:nvSpPr>
          <p:cNvPr id="3" name="コンテンツ プレースホルダー 2"/>
          <p:cNvSpPr>
            <a:spLocks noGrp="1"/>
          </p:cNvSpPr>
          <p:nvPr>
            <p:ph idx="1"/>
          </p:nvPr>
        </p:nvSpPr>
        <p:spPr>
          <a:xfrm>
            <a:off x="179512" y="1196752"/>
            <a:ext cx="8784976" cy="4747443"/>
          </a:xfrm>
        </p:spPr>
        <p:txBody>
          <a:bodyPr>
            <a:normAutofit lnSpcReduction="10000"/>
          </a:bodyPr>
          <a:lstStyle/>
          <a:p>
            <a:pPr>
              <a:buFont typeface="Wingdings" panose="05000000000000000000" pitchFamily="2" charset="2"/>
              <a:buChar char="ü"/>
            </a:pPr>
            <a:r>
              <a:rPr kumimoji="1" lang="ja-JP" altLang="en-US" dirty="0"/>
              <a:t>医療用医薬品から転用された</a:t>
            </a:r>
            <a:r>
              <a:rPr kumimoji="1" lang="ja-JP" altLang="en-US" dirty="0">
                <a:solidFill>
                  <a:srgbClr val="0070C0"/>
                </a:solidFill>
              </a:rPr>
              <a:t>８</a:t>
            </a:r>
            <a:r>
              <a:rPr lang="ja-JP" altLang="en-US" dirty="0">
                <a:solidFill>
                  <a:srgbClr val="0070C0"/>
                </a:solidFill>
              </a:rPr>
              <a:t>９</a:t>
            </a:r>
            <a:r>
              <a:rPr kumimoji="1" lang="ja-JP" altLang="en-US" dirty="0">
                <a:solidFill>
                  <a:srgbClr val="0070C0"/>
                </a:solidFill>
              </a:rPr>
              <a:t>成分</a:t>
            </a:r>
            <a:r>
              <a:rPr kumimoji="1" lang="ja-JP" altLang="en-US" sz="2400" dirty="0"/>
              <a:t>（</a:t>
            </a:r>
            <a:r>
              <a:rPr kumimoji="1" lang="en-US" altLang="ja-JP" sz="2400" dirty="0"/>
              <a:t>※</a:t>
            </a:r>
            <a:r>
              <a:rPr kumimoji="1" lang="ja-JP" altLang="en-US" sz="2400" dirty="0"/>
              <a:t>１）</a:t>
            </a:r>
            <a:r>
              <a:rPr kumimoji="1" lang="ja-JP" altLang="en-US" dirty="0"/>
              <a:t>を含むＯＴＣ医薬品（要指導医薬品および</a:t>
            </a:r>
            <a:r>
              <a:rPr lang="ja-JP" altLang="en-US" dirty="0"/>
              <a:t>一般用医薬品）です</a:t>
            </a:r>
            <a:r>
              <a:rPr kumimoji="1" lang="ja-JP" altLang="en-US" dirty="0"/>
              <a:t>。</a:t>
            </a:r>
            <a:endParaRPr kumimoji="1" lang="en-US" altLang="ja-JP" dirty="0"/>
          </a:p>
          <a:p>
            <a:pPr marL="0" indent="0">
              <a:buNone/>
            </a:pPr>
            <a:r>
              <a:rPr lang="ja-JP" altLang="en-US" sz="2000" dirty="0"/>
              <a:t>　　</a:t>
            </a:r>
            <a:r>
              <a:rPr lang="en-US" altLang="ja-JP" sz="2000" dirty="0"/>
              <a:t>※</a:t>
            </a:r>
            <a:r>
              <a:rPr lang="ja-JP" altLang="en-US" sz="2000" dirty="0"/>
              <a:t>１：２０２１年６月２３日現在、</a:t>
            </a:r>
            <a:r>
              <a:rPr kumimoji="1" lang="ja-JP" altLang="en-US" sz="2000" dirty="0"/>
              <a:t>Ｐ</a:t>
            </a:r>
            <a:r>
              <a:rPr kumimoji="1" lang="en-US" altLang="ja-JP" sz="2000" dirty="0"/>
              <a:t>.</a:t>
            </a:r>
            <a:r>
              <a:rPr kumimoji="1" lang="ja-JP" altLang="en-US" sz="2000" dirty="0"/>
              <a:t>８参照</a:t>
            </a:r>
            <a:endParaRPr kumimoji="1" lang="en-US" altLang="ja-JP" sz="2000" dirty="0"/>
          </a:p>
          <a:p>
            <a:pPr marL="0" indent="0">
              <a:buNone/>
            </a:pPr>
            <a:r>
              <a:rPr lang="ja-JP" altLang="en-US" sz="2000" dirty="0">
                <a:solidFill>
                  <a:srgbClr val="FF0000"/>
                </a:solidFill>
              </a:rPr>
              <a:t>　　</a:t>
            </a:r>
            <a:r>
              <a:rPr lang="en-US" altLang="ja-JP" sz="2000" dirty="0"/>
              <a:t>※</a:t>
            </a:r>
            <a:r>
              <a:rPr lang="ja-JP" altLang="en-US" sz="2000" dirty="0"/>
              <a:t>１：いわゆるダイレクトＯＴＣは本制度の対象ではありません</a:t>
            </a:r>
            <a:r>
              <a:rPr lang="en-US" altLang="ja-JP" sz="2000" dirty="0"/>
              <a:t>｡</a:t>
            </a:r>
          </a:p>
          <a:p>
            <a:pPr marL="0" indent="0">
              <a:buNone/>
            </a:pPr>
            <a:endParaRPr lang="en-US" altLang="ja-JP" sz="2000" dirty="0"/>
          </a:p>
          <a:p>
            <a:pPr>
              <a:buFont typeface="Wingdings" panose="05000000000000000000" pitchFamily="2" charset="2"/>
              <a:buChar char="ü"/>
            </a:pPr>
            <a:r>
              <a:rPr kumimoji="1" lang="ja-JP" altLang="en-US" dirty="0"/>
              <a:t>厚生労働省ホームページ</a:t>
            </a:r>
            <a:r>
              <a:rPr kumimoji="1" lang="ja-JP" altLang="en-US" sz="2400" dirty="0"/>
              <a:t>（</a:t>
            </a:r>
            <a:r>
              <a:rPr kumimoji="1" lang="en-US" altLang="ja-JP" sz="2400" dirty="0"/>
              <a:t>※</a:t>
            </a:r>
            <a:r>
              <a:rPr kumimoji="1" lang="ja-JP" altLang="en-US" sz="2400" dirty="0"/>
              <a:t>２）</a:t>
            </a:r>
            <a:r>
              <a:rPr kumimoji="1" lang="ja-JP" altLang="en-US" dirty="0"/>
              <a:t>に対象となるＯＴＣ</a:t>
            </a:r>
            <a:r>
              <a:rPr lang="ja-JP" altLang="en-US" dirty="0"/>
              <a:t>医薬品の品目名が掲載されています。</a:t>
            </a:r>
            <a:endParaRPr lang="en-US" altLang="ja-JP" dirty="0"/>
          </a:p>
          <a:p>
            <a:pPr marL="0" indent="0">
              <a:buNone/>
            </a:pPr>
            <a:r>
              <a:rPr kumimoji="1" lang="ja-JP" altLang="en-US" sz="1800" dirty="0"/>
              <a:t>　　</a:t>
            </a:r>
            <a:r>
              <a:rPr kumimoji="1" lang="en-US" altLang="ja-JP" sz="1800" dirty="0"/>
              <a:t>※</a:t>
            </a:r>
            <a:r>
              <a:rPr kumimoji="1" lang="ja-JP" altLang="en-US" sz="1800" dirty="0"/>
              <a:t>２</a:t>
            </a:r>
            <a:r>
              <a:rPr lang="ja-JP" altLang="en-US" sz="1800" dirty="0"/>
              <a:t>：</a:t>
            </a:r>
            <a:r>
              <a:rPr lang="en-US" altLang="ja-JP" sz="1800" dirty="0">
                <a:hlinkClick r:id="rId3"/>
              </a:rPr>
              <a:t>https://www.mhlw.go.jp/stf/seisakunitsuite/bunya/0000124853.html#h2_free2</a:t>
            </a:r>
            <a:endParaRPr lang="en-US" altLang="ja-JP" sz="1800" dirty="0"/>
          </a:p>
          <a:p>
            <a:pPr marL="0" indent="0">
              <a:buNone/>
            </a:pPr>
            <a:endParaRPr kumimoji="1" lang="en-US" altLang="ja-JP" sz="1800" dirty="0"/>
          </a:p>
          <a:p>
            <a:pPr>
              <a:lnSpc>
                <a:spcPct val="160000"/>
              </a:lnSpc>
              <a:buFont typeface="Wingdings" panose="05000000000000000000" pitchFamily="2" charset="2"/>
              <a:buChar char="ü"/>
            </a:pPr>
            <a:r>
              <a:rPr kumimoji="1" lang="ja-JP" altLang="en-US" dirty="0"/>
              <a:t>２０２１年</a:t>
            </a:r>
            <a:r>
              <a:rPr kumimoji="1" lang="en-US" altLang="ja-JP" dirty="0"/>
              <a:t>12</a:t>
            </a:r>
            <a:r>
              <a:rPr kumimoji="1" lang="ja-JP" altLang="en-US" dirty="0"/>
              <a:t>月</a:t>
            </a:r>
            <a:r>
              <a:rPr kumimoji="1" lang="en-US" altLang="ja-JP" dirty="0"/>
              <a:t>14</a:t>
            </a:r>
            <a:r>
              <a:rPr kumimoji="1" lang="ja-JP" altLang="en-US" dirty="0"/>
              <a:t>日現在：</a:t>
            </a:r>
            <a:r>
              <a:rPr kumimoji="1" lang="ja-JP" altLang="en-US" dirty="0">
                <a:solidFill>
                  <a:srgbClr val="0070C0"/>
                </a:solidFill>
              </a:rPr>
              <a:t>２</a:t>
            </a:r>
            <a:r>
              <a:rPr kumimoji="1" lang="en-US" altLang="ja-JP" dirty="0">
                <a:solidFill>
                  <a:srgbClr val="0070C0"/>
                </a:solidFill>
              </a:rPr>
              <a:t>,</a:t>
            </a:r>
            <a:r>
              <a:rPr lang="ja-JP" altLang="en-US" dirty="0">
                <a:solidFill>
                  <a:srgbClr val="0070C0"/>
                </a:solidFill>
              </a:rPr>
              <a:t>５４５品目</a:t>
            </a:r>
            <a:r>
              <a:rPr lang="ja-JP" altLang="en-US" dirty="0"/>
              <a:t>。</a:t>
            </a:r>
            <a:endParaRPr lang="en-US" altLang="ja-JP" dirty="0"/>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7</a:t>
            </a:r>
            <a:endParaRPr lang="ja-JP" altLang="en-US" sz="1400" dirty="0"/>
          </a:p>
        </p:txBody>
      </p:sp>
      <p:pic>
        <p:nvPicPr>
          <p:cNvPr id="6" name="図 5">
            <a:extLst>
              <a:ext uri="{FF2B5EF4-FFF2-40B4-BE49-F238E27FC236}">
                <a16:creationId xmlns:a16="http://schemas.microsoft.com/office/drawing/2014/main" id="{3E04B9AC-83E0-4796-A9E3-5CCA74F215C3}"/>
              </a:ext>
            </a:extLst>
          </p:cNvPr>
          <p:cNvPicPr>
            <a:picLocks noChangeAspect="1"/>
          </p:cNvPicPr>
          <p:nvPr/>
        </p:nvPicPr>
        <p:blipFill>
          <a:blip r:embed="rId4"/>
          <a:stretch>
            <a:fillRect/>
          </a:stretch>
        </p:blipFill>
        <p:spPr>
          <a:xfrm>
            <a:off x="0" y="6369500"/>
            <a:ext cx="2124193" cy="492566"/>
          </a:xfrm>
          <a:prstGeom prst="rect">
            <a:avLst/>
          </a:prstGeom>
        </p:spPr>
      </p:pic>
      <p:pic>
        <p:nvPicPr>
          <p:cNvPr id="7" name="図 6"/>
          <p:cNvPicPr/>
          <p:nvPr/>
        </p:nvPicPr>
        <p:blipFill>
          <a:blip r:embed="rId5" cstate="print">
            <a:extLst>
              <a:ext uri="{28A0092B-C50C-407E-A947-70E740481C1C}">
                <a14:useLocalDpi xmlns:a14="http://schemas.microsoft.com/office/drawing/2010/main" val="0"/>
              </a:ext>
            </a:extLst>
          </a:blip>
          <a:stretch>
            <a:fillRect/>
          </a:stretch>
        </p:blipFill>
        <p:spPr>
          <a:xfrm>
            <a:off x="7884368" y="46332"/>
            <a:ext cx="1248959" cy="646364"/>
          </a:xfrm>
          <a:prstGeom prst="rect">
            <a:avLst/>
          </a:prstGeom>
        </p:spPr>
      </p:pic>
    </p:spTree>
    <p:extLst>
      <p:ext uri="{BB962C8B-B14F-4D97-AF65-F5344CB8AC3E}">
        <p14:creationId xmlns:p14="http://schemas.microsoft.com/office/powerpoint/2010/main" val="3549171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09" y="0"/>
            <a:ext cx="7232487" cy="850106"/>
          </a:xfrm>
        </p:spPr>
        <p:txBody>
          <a:bodyPr>
            <a:normAutofit/>
          </a:bodyPr>
          <a:lstStyle/>
          <a:p>
            <a:pPr algn="l"/>
            <a:r>
              <a:rPr kumimoji="1" lang="ja-JP" altLang="en-US" sz="3600" dirty="0"/>
              <a:t>５．</a:t>
            </a:r>
            <a:r>
              <a:rPr lang="ja-JP" altLang="en-US" sz="3600" u="sng" dirty="0"/>
              <a:t>８９成分とは</a:t>
            </a:r>
            <a:r>
              <a:rPr kumimoji="1" lang="ja-JP" altLang="en-US" sz="3600" u="sng" dirty="0"/>
              <a:t>？</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8</a:t>
            </a:r>
            <a:endParaRPr lang="ja-JP" altLang="en-US" sz="1400" dirty="0"/>
          </a:p>
        </p:txBody>
      </p:sp>
      <p:graphicFrame>
        <p:nvGraphicFramePr>
          <p:cNvPr id="7" name="表 6"/>
          <p:cNvGraphicFramePr>
            <a:graphicFrameLocks noGrp="1"/>
          </p:cNvGraphicFramePr>
          <p:nvPr>
            <p:extLst>
              <p:ext uri="{D42A27DB-BD31-4B8C-83A1-F6EECF244321}">
                <p14:modId xmlns:p14="http://schemas.microsoft.com/office/powerpoint/2010/main" val="2381342605"/>
              </p:ext>
            </p:extLst>
          </p:nvPr>
        </p:nvGraphicFramePr>
        <p:xfrm>
          <a:off x="179512" y="990295"/>
          <a:ext cx="8797434" cy="5386632"/>
        </p:xfrm>
        <a:graphic>
          <a:graphicData uri="http://schemas.openxmlformats.org/drawingml/2006/table">
            <a:tbl>
              <a:tblPr/>
              <a:tblGrid>
                <a:gridCol w="299753">
                  <a:extLst>
                    <a:ext uri="{9D8B030D-6E8A-4147-A177-3AD203B41FA5}">
                      <a16:colId xmlns:a16="http://schemas.microsoft.com/office/drawing/2014/main" val="20000"/>
                    </a:ext>
                  </a:extLst>
                </a:gridCol>
                <a:gridCol w="2873092">
                  <a:extLst>
                    <a:ext uri="{9D8B030D-6E8A-4147-A177-3AD203B41FA5}">
                      <a16:colId xmlns:a16="http://schemas.microsoft.com/office/drawing/2014/main" val="20001"/>
                    </a:ext>
                  </a:extLst>
                </a:gridCol>
                <a:gridCol w="504771">
                  <a:extLst>
                    <a:ext uri="{9D8B030D-6E8A-4147-A177-3AD203B41FA5}">
                      <a16:colId xmlns:a16="http://schemas.microsoft.com/office/drawing/2014/main" val="20002"/>
                    </a:ext>
                  </a:extLst>
                </a:gridCol>
                <a:gridCol w="2238460">
                  <a:extLst>
                    <a:ext uri="{9D8B030D-6E8A-4147-A177-3AD203B41FA5}">
                      <a16:colId xmlns:a16="http://schemas.microsoft.com/office/drawing/2014/main" val="20003"/>
                    </a:ext>
                  </a:extLst>
                </a:gridCol>
                <a:gridCol w="343905">
                  <a:extLst>
                    <a:ext uri="{9D8B030D-6E8A-4147-A177-3AD203B41FA5}">
                      <a16:colId xmlns:a16="http://schemas.microsoft.com/office/drawing/2014/main" val="20004"/>
                    </a:ext>
                  </a:extLst>
                </a:gridCol>
                <a:gridCol w="2537453">
                  <a:extLst>
                    <a:ext uri="{9D8B030D-6E8A-4147-A177-3AD203B41FA5}">
                      <a16:colId xmlns:a16="http://schemas.microsoft.com/office/drawing/2014/main" val="20005"/>
                    </a:ext>
                  </a:extLst>
                </a:gridCol>
              </a:tblGrid>
              <a:tr h="177628">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アシクロビル</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ジクロフェナク</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61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フェキソフェナジン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77628">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アシタザノラスト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シメチジン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62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j-ea"/>
                          <a:ea typeface="+mj-ea"/>
                        </a:rPr>
                        <a:t> フェルビナク</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Ｌ－アスパラギン酸カルシウム</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ジメモルファン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63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ブチルスコポラミン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アゼラスチン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スルコナゾール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フッ化ナトリウム（洗口液に限る。）</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アモロルフィン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35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j-ea"/>
                          <a:ea typeface="+mj-ea"/>
                        </a:rPr>
                        <a:t> 精製ヒアルロン酸ナトリウム</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ブテナフィン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アルミノプロフェン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36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セチリジン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プラノプロフェン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20809">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アンブロキソール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セトラキサート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フラボキサート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イコサペント酸エチル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38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ソイステロール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フルチカゾンプロピオン酸エステル</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イソコナゾール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ソファルコン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フルニソリド</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01549">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イソチペンジル（歯痛・歯槽膿漏薬に限る。）</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チオコナゾール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70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プレドニゾロン吉草酸エステル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イブプロフェン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41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チキジウム</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FF0000"/>
                          </a:solidFill>
                          <a:effectLst/>
                          <a:latin typeface="Arial" panose="020B0604020202020204" pitchFamily="34" charset="0"/>
                          <a:ea typeface="ＭＳ Ｐゴシック" panose="020B0600070205080204" pitchFamily="50" charset="-128"/>
                        </a:rPr>
                        <a:t>71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dirty="0">
                          <a:solidFill>
                            <a:srgbClr val="FF0000"/>
                          </a:solidFill>
                        </a:rPr>
                        <a:t> プロピベリン</a:t>
                      </a:r>
                      <a:endParaRPr lang="ja-JP" altLang="en-US" sz="1100" b="0" i="0" u="none" strike="noStrike" dirty="0">
                        <a:solidFill>
                          <a:srgbClr val="FF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イブプロフェンピコノール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チメピジウム</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72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ブロムヘキシン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インドメタシン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テプレノン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chemeClr val="tx1"/>
                          </a:solidFill>
                          <a:effectLst/>
                          <a:latin typeface="Arial" panose="020B0604020202020204" pitchFamily="34" charset="0"/>
                          <a:ea typeface="ＭＳ Ｐゴシック" panose="020B0600070205080204" pitchFamily="50" charset="-128"/>
                        </a:rPr>
                        <a:t>73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chemeClr val="tx1"/>
                          </a:solidFill>
                          <a:effectLst/>
                          <a:latin typeface="Arial" panose="020B0604020202020204" pitchFamily="34" charset="0"/>
                          <a:ea typeface="ＭＳ Ｐゴシック" panose="020B0600070205080204" pitchFamily="50" charset="-128"/>
                        </a:rPr>
                        <a:t> </a:t>
                      </a:r>
                      <a:r>
                        <a:rPr lang="ja-JP" altLang="en-US" sz="1100" b="0" i="0" u="none" strike="noStrike" dirty="0">
                          <a:solidFill>
                            <a:schemeClr val="tx1"/>
                          </a:solidFill>
                          <a:effectLst/>
                          <a:latin typeface="ＭＳ Ｐゴシック" panose="020B0600070205080204" pitchFamily="50" charset="-128"/>
                          <a:ea typeface="ＭＳ Ｐゴシック" panose="020B0600070205080204" pitchFamily="50" charset="-128"/>
                        </a:rPr>
                        <a:t>ベクロメタゾンプロピオン酸エステル</a:t>
                      </a:r>
                      <a:endParaRPr lang="ja-JP" altLang="en-US" sz="1100" b="0" i="0" u="none" strike="noStrike" dirty="0">
                        <a:solidFill>
                          <a:schemeClr val="tx1"/>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ウフェナマート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44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テルビナフィン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chemeClr val="tx1"/>
                          </a:solidFill>
                          <a:effectLst/>
                          <a:latin typeface="Arial" panose="020B0604020202020204" pitchFamily="34" charset="0"/>
                          <a:ea typeface="ＭＳ Ｐゴシック" panose="020B0600070205080204" pitchFamily="50" charset="-128"/>
                        </a:rPr>
                        <a:t>74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dirty="0">
                          <a:solidFill>
                            <a:schemeClr val="tx1"/>
                          </a:solidFill>
                        </a:rPr>
                        <a:t> ベタメタゾン吉草酸エステル</a:t>
                      </a:r>
                      <a:endParaRPr lang="ja-JP" altLang="en-US" sz="1100" b="0" i="0" u="none" strike="noStrike" dirty="0">
                        <a:solidFill>
                          <a:schemeClr val="tx1"/>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エキサラミド</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45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トラニラスト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75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a:t>
                      </a:r>
                      <a:r>
                        <a:rPr lang="ja-JP" altLang="en-US" sz="1100" b="0" i="0" u="none" strike="noStrike" dirty="0">
                          <a:solidFill>
                            <a:srgbClr val="000000"/>
                          </a:solidFill>
                          <a:effectLst/>
                          <a:latin typeface="+mj-ea"/>
                          <a:ea typeface="+mj-ea"/>
                        </a:rPr>
                        <a:t>ヘプロニカート</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エコナゾール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46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トリアムシノロンアセトニド</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76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ベポタスチン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エバスチン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トリメブチン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77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ペミロラストカリウム</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エピナスチン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トルシクラート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78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ポリエチレンスルホン酸</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19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エプラジノン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49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トロキシピド</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79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ポリエンホスファチジルコリン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エメダスチン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ニコチン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ミコナゾール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オキシコナゾール</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ニザチジン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81</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メキタジン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0"/>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オキシメタゾリン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ネチコナゾール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82</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メコバラミン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1"/>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オキセサゼイン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ピコスルファート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83</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ユビデカレノン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2"/>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カルボシステイン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ビソキサチン酢酸エステル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84</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ラニチジン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3"/>
                  </a:ext>
                </a:extLst>
              </a:tr>
              <a:tr h="167936">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クロトリマゾール（膣カンジダ治療薬に限る。）</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ビダラビン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85</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ラノコナゾール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4"/>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クロモグリク酸</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ヒドロコルチゾン酪酸エステル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86</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ロキサチジン酢酸エステル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5"/>
                  </a:ext>
                </a:extLst>
              </a:tr>
              <a:tr h="134194">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ケトチフェン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57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ビホナゾール</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87</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ロキソプロフェン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6"/>
                  </a:ext>
                </a:extLst>
              </a:tr>
              <a:tr h="177628">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28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ケトプロフェン</a:t>
                      </a:r>
                      <a:endParaRPr lang="ja-JP" altLang="en-US" sz="1100" b="0" i="0" u="none" strike="noStrike">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58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ピレンゼピン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Arial" panose="020B0604020202020204" pitchFamily="34" charset="0"/>
                          <a:ea typeface="+mn-ea"/>
                        </a:rPr>
                        <a:t>88</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ロペラミド</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7"/>
                  </a:ext>
                </a:extLst>
              </a:tr>
              <a:tr h="177628">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29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ゲファルナート</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59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ピロキシカム</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89</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100" b="0" i="0" u="none" strike="noStrike" dirty="0">
                          <a:solidFill>
                            <a:srgbClr val="000000"/>
                          </a:solidFill>
                          <a:effectLst/>
                          <a:latin typeface="ＭＳ Ｐゴシック" panose="020B0600070205080204" pitchFamily="50" charset="-128"/>
                          <a:ea typeface="+mn-ea"/>
                        </a:rPr>
                        <a:t> ロラタジン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28"/>
                  </a:ext>
                </a:extLst>
              </a:tr>
              <a:tr h="177628">
                <a:tc>
                  <a:txBody>
                    <a:bodyPr/>
                    <a:lstStyle/>
                    <a:p>
                      <a:pPr algn="ctr" rtl="0" fontAlgn="ctr"/>
                      <a:r>
                        <a:rPr lang="en-US" altLang="ja-JP" sz="1100" b="0" i="0" u="none" strike="noStrike" dirty="0">
                          <a:solidFill>
                            <a:srgbClr val="000000"/>
                          </a:solidFill>
                          <a:effectLst/>
                          <a:latin typeface="Arial" panose="020B0604020202020204" pitchFamily="34" charset="0"/>
                          <a:ea typeface="ＭＳ Ｐゴシック" panose="020B0600070205080204" pitchFamily="50" charset="-128"/>
                        </a:rPr>
                        <a:t>30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シクロピロクスオラミン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altLang="ja-JP" sz="1100" b="0" i="0" u="none" strike="noStrike">
                          <a:solidFill>
                            <a:srgbClr val="000000"/>
                          </a:solidFill>
                          <a:effectLst/>
                          <a:latin typeface="Arial" panose="020B0604020202020204" pitchFamily="34" charset="0"/>
                          <a:ea typeface="ＭＳ Ｐゴシック" panose="020B0600070205080204" pitchFamily="50" charset="-128"/>
                        </a:rPr>
                        <a:t>60</a:t>
                      </a: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Arial" panose="020B0604020202020204" pitchFamily="34" charset="0"/>
                          <a:ea typeface="ＭＳ Ｐゴシック" panose="020B0600070205080204" pitchFamily="50" charset="-128"/>
                        </a:rPr>
                        <a:t> </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ファモチジン</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endParaRPr lang="en-US" altLang="ja-JP"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l" rtl="0" fontAlgn="ctr"/>
                      <a:r>
                        <a:rPr lang="ja-JP" altLang="en-US" sz="1100" dirty="0"/>
                        <a:t> </a:t>
                      </a:r>
                      <a:endParaRPr lang="ja-JP" altLang="en-US" sz="1100" b="0" i="0" u="none" strike="noStrike" dirty="0">
                        <a:solidFill>
                          <a:srgbClr val="000000"/>
                        </a:solidFill>
                        <a:effectLst/>
                        <a:latin typeface="Arial" panose="020B0604020202020204" pitchFamily="34" charset="0"/>
                        <a:ea typeface="ＭＳ Ｐゴシック" panose="020B0600070205080204" pitchFamily="50" charset="-128"/>
                      </a:endParaRPr>
                    </a:p>
                  </a:txBody>
                  <a:tcPr marL="5333" marR="5333" marT="53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98499800"/>
                  </a:ext>
                </a:extLst>
              </a:tr>
            </a:tbl>
          </a:graphicData>
        </a:graphic>
      </p:graphicFrame>
      <p:pic>
        <p:nvPicPr>
          <p:cNvPr id="6" name="図 5">
            <a:extLst>
              <a:ext uri="{FF2B5EF4-FFF2-40B4-BE49-F238E27FC236}">
                <a16:creationId xmlns:a16="http://schemas.microsoft.com/office/drawing/2014/main" id="{B0D7E831-1A12-472B-9924-4D0ACF3EEB1F}"/>
              </a:ext>
            </a:extLst>
          </p:cNvPr>
          <p:cNvPicPr>
            <a:picLocks noChangeAspect="1"/>
          </p:cNvPicPr>
          <p:nvPr/>
        </p:nvPicPr>
        <p:blipFill>
          <a:blip r:embed="rId3"/>
          <a:stretch>
            <a:fillRect/>
          </a:stretch>
        </p:blipFill>
        <p:spPr>
          <a:xfrm>
            <a:off x="0" y="6369500"/>
            <a:ext cx="2124193" cy="492566"/>
          </a:xfrm>
          <a:prstGeom prst="rect">
            <a:avLst/>
          </a:prstGeom>
        </p:spPr>
      </p:pic>
      <p:pic>
        <p:nvPicPr>
          <p:cNvPr id="8" name="図 7"/>
          <p:cNvPicPr/>
          <p:nvPr/>
        </p:nvPicPr>
        <p:blipFill>
          <a:blip r:embed="rId4" cstate="print">
            <a:extLst>
              <a:ext uri="{28A0092B-C50C-407E-A947-70E740481C1C}">
                <a14:useLocalDpi xmlns:a14="http://schemas.microsoft.com/office/drawing/2010/main" val="0"/>
              </a:ext>
            </a:extLst>
          </a:blip>
          <a:stretch>
            <a:fillRect/>
          </a:stretch>
        </p:blipFill>
        <p:spPr>
          <a:xfrm>
            <a:off x="7511718" y="90539"/>
            <a:ext cx="1584176" cy="576063"/>
          </a:xfrm>
          <a:prstGeom prst="rect">
            <a:avLst/>
          </a:prstGeom>
        </p:spPr>
      </p:pic>
    </p:spTree>
    <p:extLst>
      <p:ext uri="{BB962C8B-B14F-4D97-AF65-F5344CB8AC3E}">
        <p14:creationId xmlns:p14="http://schemas.microsoft.com/office/powerpoint/2010/main" val="372471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19176" y="1265384"/>
            <a:ext cx="8676456" cy="4611888"/>
          </a:xfrm>
        </p:spPr>
        <p:txBody>
          <a:bodyPr>
            <a:noAutofit/>
          </a:bodyPr>
          <a:lstStyle/>
          <a:p>
            <a:pPr marL="0" indent="0">
              <a:lnSpc>
                <a:spcPct val="160000"/>
              </a:lnSpc>
              <a:spcBef>
                <a:spcPts val="1200"/>
              </a:spcBef>
              <a:spcAft>
                <a:spcPts val="1200"/>
              </a:spcAft>
              <a:buNone/>
            </a:pPr>
            <a:r>
              <a:rPr lang="ja-JP" altLang="en-US" sz="2800" dirty="0"/>
              <a:t>以下の</a:t>
            </a:r>
            <a:r>
              <a:rPr lang="ja-JP" altLang="en-US" sz="2800" u="sng" dirty="0"/>
              <a:t>３つの事項の全て</a:t>
            </a:r>
            <a:r>
              <a:rPr lang="ja-JP" altLang="en-US" sz="2800" dirty="0"/>
              <a:t>に該当する人です。</a:t>
            </a:r>
            <a:endParaRPr lang="en-US" altLang="ja-JP" sz="1200" dirty="0"/>
          </a:p>
          <a:p>
            <a:pPr>
              <a:spcBef>
                <a:spcPts val="1200"/>
              </a:spcBef>
              <a:spcAft>
                <a:spcPts val="1200"/>
              </a:spcAft>
              <a:buFont typeface="Wingdings" panose="05000000000000000000" pitchFamily="2" charset="2"/>
              <a:buChar char="ü"/>
            </a:pPr>
            <a:r>
              <a:rPr lang="ja-JP" altLang="en-US" sz="2800" dirty="0"/>
              <a:t>所得税、住民税を納めている。</a:t>
            </a:r>
            <a:endParaRPr lang="en-US" altLang="ja-JP" sz="2800" dirty="0"/>
          </a:p>
          <a:p>
            <a:pPr>
              <a:spcBef>
                <a:spcPts val="1200"/>
              </a:spcBef>
              <a:spcAft>
                <a:spcPts val="1200"/>
              </a:spcAft>
              <a:buFont typeface="Wingdings" panose="05000000000000000000" pitchFamily="2" charset="2"/>
              <a:buChar char="ü"/>
            </a:pPr>
            <a:r>
              <a:rPr lang="ja-JP" altLang="en-US" sz="2800" dirty="0">
                <a:solidFill>
                  <a:prstClr val="black"/>
                </a:solidFill>
              </a:rPr>
              <a:t>１年間（１～１２月）に</a:t>
            </a:r>
            <a:r>
              <a:rPr lang="ja-JP" altLang="en-US" sz="2800" dirty="0"/>
              <a:t>健康の維持増進および疾病の予防への取組として一定の取組（詳細はＰ</a:t>
            </a:r>
            <a:r>
              <a:rPr lang="en-US" altLang="ja-JP" sz="2800" dirty="0"/>
              <a:t>.</a:t>
            </a:r>
            <a:r>
              <a:rPr lang="ja-JP" altLang="en-US" sz="2800" dirty="0"/>
              <a:t>６参照）を行っている。</a:t>
            </a:r>
            <a:endParaRPr lang="en-US" altLang="ja-JP" sz="2800" dirty="0">
              <a:solidFill>
                <a:srgbClr val="FF0000"/>
              </a:solidFill>
            </a:endParaRPr>
          </a:p>
          <a:p>
            <a:pPr>
              <a:spcBef>
                <a:spcPts val="1200"/>
              </a:spcBef>
              <a:spcAft>
                <a:spcPts val="1200"/>
              </a:spcAft>
              <a:buFont typeface="Wingdings" panose="05000000000000000000" pitchFamily="2" charset="2"/>
              <a:buChar char="ü"/>
            </a:pPr>
            <a:r>
              <a:rPr lang="ja-JP" altLang="en-US" sz="2800" dirty="0">
                <a:solidFill>
                  <a:prstClr val="black"/>
                </a:solidFill>
              </a:rPr>
              <a:t>１年間（１～１２月）で、</a:t>
            </a:r>
            <a:r>
              <a:rPr lang="ja-JP" altLang="en-US" sz="2800" dirty="0"/>
              <a:t>対象となるＯＴＣ医薬品を</a:t>
            </a:r>
            <a:br>
              <a:rPr lang="en-US" altLang="ja-JP" sz="2800" dirty="0"/>
            </a:br>
            <a:r>
              <a:rPr lang="ja-JP" altLang="en-US" sz="2800" dirty="0"/>
              <a:t>１２</a:t>
            </a:r>
            <a:r>
              <a:rPr lang="en-US" altLang="ja-JP" sz="2800" dirty="0"/>
              <a:t>,</a:t>
            </a:r>
            <a:r>
              <a:rPr lang="ja-JP" altLang="en-US" sz="2800" dirty="0"/>
              <a:t>０００円を超えて購入している（扶養家族分を合算）。</a:t>
            </a:r>
            <a:endParaRPr kumimoji="1" lang="ja-JP" altLang="en-US" sz="2800" dirty="0"/>
          </a:p>
        </p:txBody>
      </p:sp>
      <p:sp>
        <p:nvSpPr>
          <p:cNvPr id="2" name="タイトル 1"/>
          <p:cNvSpPr>
            <a:spLocks noGrp="1"/>
          </p:cNvSpPr>
          <p:nvPr>
            <p:ph type="title"/>
          </p:nvPr>
        </p:nvSpPr>
        <p:spPr>
          <a:xfrm>
            <a:off x="0" y="18159"/>
            <a:ext cx="6876256" cy="850106"/>
          </a:xfrm>
        </p:spPr>
        <p:txBody>
          <a:bodyPr>
            <a:normAutofit/>
          </a:bodyPr>
          <a:lstStyle/>
          <a:p>
            <a:pPr algn="l"/>
            <a:r>
              <a:rPr kumimoji="1" lang="ja-JP" altLang="en-US" sz="3600" dirty="0"/>
              <a:t>６．</a:t>
            </a:r>
            <a:r>
              <a:rPr kumimoji="1" lang="ja-JP" altLang="en-US" sz="3600" u="sng" dirty="0"/>
              <a:t>申告対象となる人は？</a:t>
            </a:r>
          </a:p>
        </p:txBody>
      </p:sp>
      <p:sp>
        <p:nvSpPr>
          <p:cNvPr id="5" name="スライド番号プレースホルダー 1"/>
          <p:cNvSpPr>
            <a:spLocks noGrp="1"/>
          </p:cNvSpPr>
          <p:nvPr>
            <p:ph type="sldNum" sz="quarter" idx="12"/>
          </p:nvPr>
        </p:nvSpPr>
        <p:spPr>
          <a:xfrm>
            <a:off x="7051104" y="6448251"/>
            <a:ext cx="2057400" cy="365125"/>
          </a:xfrm>
        </p:spPr>
        <p:txBody>
          <a:bodyPr/>
          <a:lstStyle/>
          <a:p>
            <a:r>
              <a:rPr lang="en-US" altLang="ja-JP" sz="1400" dirty="0"/>
              <a:t>9</a:t>
            </a:r>
            <a:endParaRPr lang="ja-JP" altLang="en-US" sz="1400" dirty="0"/>
          </a:p>
        </p:txBody>
      </p:sp>
      <p:pic>
        <p:nvPicPr>
          <p:cNvPr id="6" name="図 5">
            <a:extLst>
              <a:ext uri="{FF2B5EF4-FFF2-40B4-BE49-F238E27FC236}">
                <a16:creationId xmlns:a16="http://schemas.microsoft.com/office/drawing/2014/main" id="{D069E7C9-5F10-4401-9BEF-2D2DFA2ABC9F}"/>
              </a:ext>
            </a:extLst>
          </p:cNvPr>
          <p:cNvPicPr>
            <a:picLocks noChangeAspect="1"/>
          </p:cNvPicPr>
          <p:nvPr/>
        </p:nvPicPr>
        <p:blipFill>
          <a:blip r:embed="rId3"/>
          <a:stretch>
            <a:fillRect/>
          </a:stretch>
        </p:blipFill>
        <p:spPr>
          <a:xfrm>
            <a:off x="0" y="6369500"/>
            <a:ext cx="2124193" cy="492566"/>
          </a:xfrm>
          <a:prstGeom prst="rect">
            <a:avLst/>
          </a:prstGeom>
        </p:spPr>
      </p:pic>
      <p:pic>
        <p:nvPicPr>
          <p:cNvPr id="7" name="図 6"/>
          <p:cNvPicPr/>
          <p:nvPr/>
        </p:nvPicPr>
        <p:blipFill>
          <a:blip r:embed="rId4" cstate="print">
            <a:extLst>
              <a:ext uri="{28A0092B-C50C-407E-A947-70E740481C1C}">
                <a14:useLocalDpi xmlns:a14="http://schemas.microsoft.com/office/drawing/2010/main" val="0"/>
              </a:ext>
            </a:extLst>
          </a:blip>
          <a:stretch>
            <a:fillRect/>
          </a:stretch>
        </p:blipFill>
        <p:spPr>
          <a:xfrm>
            <a:off x="7452320" y="38583"/>
            <a:ext cx="1584176" cy="576063"/>
          </a:xfrm>
          <a:prstGeom prst="rect">
            <a:avLst/>
          </a:prstGeom>
        </p:spPr>
      </p:pic>
    </p:spTree>
    <p:extLst>
      <p:ext uri="{BB962C8B-B14F-4D97-AF65-F5344CB8AC3E}">
        <p14:creationId xmlns:p14="http://schemas.microsoft.com/office/powerpoint/2010/main" val="311567338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2529</TotalTime>
  <Words>2865</Words>
  <Application>Microsoft Office PowerPoint</Application>
  <PresentationFormat>画面に合わせる (4:3)</PresentationFormat>
  <Paragraphs>443</Paragraphs>
  <Slides>22</Slides>
  <Notes>22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22</vt:i4>
      </vt:variant>
    </vt:vector>
  </HeadingPairs>
  <TitlesOfParts>
    <vt:vector size="29" baseType="lpstr">
      <vt:lpstr>HGｺﾞｼｯｸM</vt:lpstr>
      <vt:lpstr>ＭＳ Ｐゴシック</vt:lpstr>
      <vt:lpstr>メイリオ</vt:lpstr>
      <vt:lpstr>Arial</vt:lpstr>
      <vt:lpstr>Calibri</vt:lpstr>
      <vt:lpstr>Wingdings</vt:lpstr>
      <vt:lpstr>Office ​​テーマ</vt:lpstr>
      <vt:lpstr>セルフメディケーション税制 （医療費控除の特例）</vt:lpstr>
      <vt:lpstr>＜ 目 次 ＞</vt:lpstr>
      <vt:lpstr>１．どのような税制なのか？</vt:lpstr>
      <vt:lpstr>１．どのような税制なのか？</vt:lpstr>
      <vt:lpstr>２．創設の目的は？</vt:lpstr>
      <vt:lpstr>３．一定の取組とは？</vt:lpstr>
      <vt:lpstr>４．特定成分を含んだＯＴＣ医薬品とは？</vt:lpstr>
      <vt:lpstr>５．８９成分とは？</vt:lpstr>
      <vt:lpstr>６．申告対象となる人は？</vt:lpstr>
      <vt:lpstr>７．施行日・１年間の期間はいつですか？</vt:lpstr>
      <vt:lpstr>８．対象のＯＴＣ医薬品はどこで 　　わかるのか？（①）</vt:lpstr>
      <vt:lpstr>９．対象のＯＴＣ医薬品はどこで 　　わかるのか？（②）</vt:lpstr>
      <vt:lpstr>PowerPoint プレゼンテーション</vt:lpstr>
      <vt:lpstr>PowerPoint プレゼンテーション</vt:lpstr>
      <vt:lpstr>１０．一定の取組の証明書は？</vt:lpstr>
      <vt:lpstr>１１．いくら税金が戻ってくるの？</vt:lpstr>
      <vt:lpstr>１２．確定申告はどのようにすればいいの？</vt:lpstr>
      <vt:lpstr>１３．医療費控除と、どちらを選べばいいの？</vt:lpstr>
      <vt:lpstr>１４．お客様にお伝えすることは？</vt:lpstr>
      <vt:lpstr>PowerPoint プレゼンテーション</vt:lpstr>
      <vt:lpstr>PowerPoint プレゼンテーション</vt:lpstr>
      <vt:lpstr>１５．ご留意いただきたいこと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セルフメディケーション税制 （医療費控除の特例）</dc:title>
  <dc:creator>JFSMI</dc:creator>
  <cp:lastModifiedBy>egami</cp:lastModifiedBy>
  <cp:revision>241</cp:revision>
  <cp:lastPrinted>2018-12-25T07:06:49Z</cp:lastPrinted>
  <dcterms:created xsi:type="dcterms:W3CDTF">2016-08-27T23:47:34Z</dcterms:created>
  <dcterms:modified xsi:type="dcterms:W3CDTF">2021-12-16T08:34:42Z</dcterms:modified>
</cp:coreProperties>
</file>